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354" r:id="rId2"/>
    <p:sldId id="366" r:id="rId3"/>
    <p:sldId id="367" r:id="rId4"/>
    <p:sldId id="368" r:id="rId5"/>
    <p:sldId id="369" r:id="rId6"/>
    <p:sldId id="355" r:id="rId7"/>
    <p:sldId id="356" r:id="rId8"/>
    <p:sldId id="357" r:id="rId9"/>
    <p:sldId id="358" r:id="rId10"/>
    <p:sldId id="359" r:id="rId11"/>
    <p:sldId id="364" r:id="rId12"/>
    <p:sldId id="365" r:id="rId13"/>
    <p:sldId id="271" r:id="rId14"/>
    <p:sldId id="273" r:id="rId15"/>
    <p:sldId id="360" r:id="rId16"/>
    <p:sldId id="361" r:id="rId17"/>
    <p:sldId id="362" r:id="rId18"/>
    <p:sldId id="363" r:id="rId19"/>
    <p:sldId id="283" r:id="rId20"/>
    <p:sldId id="285" r:id="rId21"/>
    <p:sldId id="287" r:id="rId22"/>
    <p:sldId id="289" r:id="rId23"/>
    <p:sldId id="291" r:id="rId24"/>
    <p:sldId id="293" r:id="rId25"/>
    <p:sldId id="295" r:id="rId26"/>
    <p:sldId id="297" r:id="rId27"/>
    <p:sldId id="299" r:id="rId28"/>
    <p:sldId id="301" r:id="rId29"/>
    <p:sldId id="303" r:id="rId30"/>
    <p:sldId id="305" r:id="rId31"/>
    <p:sldId id="307" r:id="rId32"/>
    <p:sldId id="309" r:id="rId33"/>
    <p:sldId id="353" r:id="rId34"/>
    <p:sldId id="311" r:id="rId35"/>
    <p:sldId id="313" r:id="rId36"/>
    <p:sldId id="315" r:id="rId37"/>
    <p:sldId id="317" r:id="rId38"/>
    <p:sldId id="319" r:id="rId39"/>
    <p:sldId id="321" r:id="rId40"/>
    <p:sldId id="323" r:id="rId41"/>
    <p:sldId id="325" r:id="rId42"/>
    <p:sldId id="327" r:id="rId43"/>
    <p:sldId id="329" r:id="rId44"/>
    <p:sldId id="331" r:id="rId45"/>
    <p:sldId id="333" r:id="rId46"/>
    <p:sldId id="335" r:id="rId47"/>
    <p:sldId id="337" r:id="rId48"/>
    <p:sldId id="339" r:id="rId49"/>
    <p:sldId id="341" r:id="rId50"/>
    <p:sldId id="343" r:id="rId51"/>
    <p:sldId id="345" r:id="rId52"/>
    <p:sldId id="347" r:id="rId53"/>
    <p:sldId id="349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51A97574-0BA4-4B39-BBD3-632A263431DF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AFC09025-D8DC-4EDD-97A3-6772937DB6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Vertical Scroll 2"/>
          <p:cNvSpPr/>
          <p:nvPr/>
        </p:nvSpPr>
        <p:spPr>
          <a:xfrm>
            <a:off x="304800" y="381000"/>
            <a:ext cx="8458200" cy="5715000"/>
          </a:xfrm>
          <a:prstGeom prst="verticalScrol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114300" dist="50800" dir="5400000" algn="ctr" rotWithShape="0">
                    <a:srgbClr val="12E845"/>
                  </a:outerShdw>
                </a:effectLst>
                <a:latin typeface="Gill Sans Ultra Bold" pitchFamily="34" charset="0"/>
              </a:rPr>
              <a:t>CONCOCTIONS AND</a:t>
            </a:r>
          </a:p>
          <a:p>
            <a:pPr algn="ctr">
              <a:defRPr/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114300" dist="50800" dir="5400000" algn="ctr" rotWithShape="0">
                    <a:srgbClr val="12E845"/>
                  </a:outerShdw>
                </a:effectLst>
                <a:latin typeface="Gill Sans Ultra Bold" pitchFamily="34" charset="0"/>
              </a:rPr>
              <a:t> FERTILIZERS</a:t>
            </a:r>
            <a:endParaRPr lang="en-US" sz="4800" b="1" dirty="0">
              <a:solidFill>
                <a:srgbClr val="002060"/>
              </a:solidFill>
              <a:effectLst>
                <a:outerShdw blurRad="114300" dist="50800" dir="5400000" algn="ctr" rotWithShape="0">
                  <a:srgbClr val="12E845"/>
                </a:outerShdw>
              </a:effectLst>
              <a:latin typeface="Gill Sans Ultra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3" name="Picture 11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04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4" name="Picture 1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209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Above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5" name="Picture 14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9624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sp>
        <p:nvSpPr>
          <p:cNvPr id="6" name="Left Arrow 5"/>
          <p:cNvSpPr/>
          <p:nvPr/>
        </p:nvSpPr>
        <p:spPr>
          <a:xfrm>
            <a:off x="3352800" y="685800"/>
            <a:ext cx="2438400" cy="121920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Comic Sans MS" pitchFamily="66" charset="0"/>
              </a:rPr>
              <a:t>Manila Paper</a:t>
            </a:r>
            <a:endParaRPr lang="en-US" sz="2400" b="1" dirty="0">
              <a:latin typeface="Comic Sans MS" pitchFamily="66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971800" y="2819400"/>
            <a:ext cx="2502408" cy="1219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Comic Sans MS" pitchFamily="66" charset="0"/>
              </a:rPr>
              <a:t>Rubber string</a:t>
            </a:r>
            <a:endParaRPr lang="en-US" sz="2400" b="1" dirty="0">
              <a:latin typeface="Comic Sans MS" pitchFamily="66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3200400" y="4724400"/>
            <a:ext cx="2895600" cy="1219200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Comic Sans MS" pitchFamily="66" charset="0"/>
              </a:rPr>
              <a:t>Weighing Scale</a:t>
            </a:r>
            <a:endParaRPr lang="en-US" sz="24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381000"/>
            <a:ext cx="7544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PROSESO SA PAGHIMO SA IMO:</a:t>
            </a:r>
            <a:endParaRPr lang="en-US" sz="32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4" name="Rounded Rectangle 3"/>
          <p:cNvSpPr>
            <a:spLocks/>
          </p:cNvSpPr>
          <p:nvPr/>
        </p:nvSpPr>
        <p:spPr>
          <a:xfrm>
            <a:off x="457200" y="914400"/>
            <a:ext cx="3200400" cy="1828800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perspectiveAbove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ounded Rectangle 4"/>
          <p:cNvSpPr>
            <a:spLocks/>
          </p:cNvSpPr>
          <p:nvPr/>
        </p:nvSpPr>
        <p:spPr>
          <a:xfrm>
            <a:off x="381000" y="2819400"/>
            <a:ext cx="3200400" cy="1828800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perspectiveAbove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4724400"/>
            <a:ext cx="3505200" cy="1981200"/>
          </a:xfrm>
          <a:prstGeom prst="roundRect">
            <a:avLst/>
          </a:prstGeom>
          <a:blipFill rotWithShape="0">
            <a:blip r:embed="rId4" cstate="print"/>
            <a:stretch>
              <a:fillRect/>
            </a:stretch>
          </a:blip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perspectiveAbove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PH" dirty="0"/>
          </a:p>
        </p:txBody>
      </p:sp>
      <p:sp>
        <p:nvSpPr>
          <p:cNvPr id="7" name="Rectangle 6"/>
          <p:cNvSpPr/>
          <p:nvPr/>
        </p:nvSpPr>
        <p:spPr>
          <a:xfrm>
            <a:off x="3886200" y="990600"/>
            <a:ext cx="4572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>
              <a:tabLst>
                <a:tab pos="1028700" algn="l"/>
              </a:tabLst>
              <a:defRPr/>
            </a:pP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Maglung-ag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kan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-on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humay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Pabugnawon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Timbangon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moabot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kilo.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Isulod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duha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sugong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(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tunga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-on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gidaghanon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kan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-on).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29718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0" hangingPunct="0">
              <a:tabLst>
                <a:tab pos="1028700" algn="l"/>
              </a:tabLst>
              <a:defRPr/>
            </a:pP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Tabuni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Manila paper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dayon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sulati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petsa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paghimo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petsa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pagharvest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Higti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goma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38600" y="480060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0" hangingPunct="0">
              <a:tabLst>
                <a:tab pos="1028700" algn="l"/>
              </a:tabLst>
              <a:defRPr/>
            </a:pP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Sal-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ubi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screen wire.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Ibutang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punoan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kawayan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(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landong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parte),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ipahandag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Tabuni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mga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agup-opon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dahon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kawayan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Tabuni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plastic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unya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patungi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bato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isig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0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kilid</a:t>
            </a:r>
            <a:r>
              <a:rPr lang="en-US" sz="20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20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Rounded Rectangle 2"/>
          <p:cNvSpPr/>
          <p:nvPr/>
        </p:nvSpPr>
        <p:spPr>
          <a:xfrm>
            <a:off x="5791200" y="228600"/>
            <a:ext cx="3048000" cy="6019800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6350" stA="52000" endA="300" endPos="35000" dir="5400000" sy="-100000" algn="bl" rotWithShape="0"/>
          </a:effectLst>
          <a:scene3d>
            <a:camera prst="obliqueTop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Rectangle 3"/>
          <p:cNvSpPr/>
          <p:nvPr/>
        </p:nvSpPr>
        <p:spPr>
          <a:xfrm>
            <a:off x="762000" y="381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0" hangingPunct="0">
              <a:tabLst>
                <a:tab pos="1028700" algn="l"/>
              </a:tabLst>
              <a:defRPr/>
            </a:pP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Inig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labay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upat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adlaw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kuhaa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sugong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Ihuho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kan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-on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mayonnaise can.</a:t>
            </a:r>
            <a:endParaRPr lang="en-US" sz="24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2098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0" hangingPunct="0">
              <a:tabLst>
                <a:tab pos="1028700" algn="l"/>
              </a:tabLst>
              <a:defRPr/>
            </a:pP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Saguli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kilo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kan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-on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tunga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kilong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mascovadong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kamay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Tabuni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Manila paper,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higti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guma</a:t>
            </a:r>
            <a:r>
              <a:rPr lang="en-US" sz="24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24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434340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0" hangingPunct="0">
              <a:tabLst>
                <a:tab pos="1028700" algn="l"/>
              </a:tabLst>
              <a:defRPr/>
            </a:pPr>
            <a:r>
              <a:rPr lang="en-US" sz="28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Human </a:t>
            </a:r>
            <a:r>
              <a:rPr lang="en-US" sz="28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duha</a:t>
            </a:r>
            <a:r>
              <a:rPr lang="en-US" sz="28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8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8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8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mahimo</a:t>
            </a:r>
            <a:r>
              <a:rPr lang="en-US" sz="28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28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8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gamiton</a:t>
            </a:r>
            <a:r>
              <a:rPr lang="en-US" sz="28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800" dirty="0" smtClean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IMO.</a:t>
            </a:r>
            <a:endParaRPr lang="en-US" sz="28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10244" name="Rectangle 1"/>
          <p:cNvSpPr>
            <a:spLocks noChangeArrowheads="1"/>
          </p:cNvSpPr>
          <p:nvPr/>
        </p:nvSpPr>
        <p:spPr bwMode="auto">
          <a:xfrm>
            <a:off x="1600200" y="1524000"/>
            <a:ext cx="6858000" cy="489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 eaLnBrk="0" hangingPunct="0">
              <a:buFont typeface="Wingdings" pitchFamily="2" charset="2"/>
              <a:buChar char="q"/>
              <a:tabLst>
                <a:tab pos="342900" algn="l"/>
                <a:tab pos="8001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Gamiton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IMO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panahon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pag-andam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tanom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  <a:p>
            <a:pPr algn="just" eaLnBrk="0" hangingPunct="0">
              <a:buFont typeface="Arial" charset="0"/>
              <a:buChar char="•"/>
              <a:tabLst>
                <a:tab pos="342900" algn="l"/>
                <a:tab pos="800100" algn="l"/>
              </a:tabLst>
            </a:pP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342900" algn="l"/>
                <a:tab pos="8001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duha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gikan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pagtanum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pwede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ibisbis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puno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-an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dahon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  <a:p>
            <a:pPr algn="just" eaLnBrk="0" hangingPunct="0">
              <a:buFont typeface="Arial" charset="0"/>
              <a:buChar char="•"/>
              <a:tabLst>
                <a:tab pos="342900" algn="l"/>
                <a:tab pos="800100" algn="l"/>
              </a:tabLst>
            </a:pP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342900" algn="l"/>
                <a:tab pos="8001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Ayaw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gamita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IMO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bag-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ong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binalhin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kay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malagmit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malawos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dahon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  <a:p>
            <a:pPr algn="just" eaLnBrk="0" hangingPunct="0">
              <a:buFont typeface="Arial" charset="0"/>
              <a:buChar char="•"/>
              <a:tabLst>
                <a:tab pos="342900" algn="l"/>
                <a:tab pos="800100" algn="l"/>
              </a:tabLst>
            </a:pP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342900" algn="l"/>
                <a:tab pos="8001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Para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hayopan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lawog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imnunon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ibisbis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alad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  <a:p>
            <a:pPr algn="just" eaLnBrk="0" hangingPunct="0">
              <a:buFont typeface="Arial" charset="0"/>
              <a:buChar char="•"/>
              <a:tabLst>
                <a:tab pos="342900" algn="l"/>
                <a:tab pos="800100" algn="l"/>
              </a:tabLst>
            </a:pP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342900" algn="l"/>
                <a:tab pos="8001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matag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litro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tubig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sagulan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duha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kutsara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IMO.</a:t>
            </a:r>
            <a:endParaRPr lang="en-US" sz="36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1524000" y="381000"/>
            <a:ext cx="7391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Left"/>
            <a:lightRig rig="threePt" dir="t"/>
          </a:scene3d>
          <a:sp3d>
            <a:bevelT w="114300" prst="artDeco"/>
          </a:sp3d>
        </p:spPr>
        <p:txBody>
          <a:bodyPr>
            <a:spAutoFit/>
          </a:bodyPr>
          <a:lstStyle/>
          <a:p>
            <a:pPr algn="ctr" eaLnBrk="0" hangingPunct="0">
              <a:tabLst>
                <a:tab pos="342900" algn="l"/>
                <a:tab pos="800100" algn="l"/>
              </a:tabLst>
              <a:defRPr/>
            </a:pP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Paggamit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</a:p>
          <a:p>
            <a:pPr algn="ctr" eaLnBrk="0" hangingPunct="0">
              <a:tabLst>
                <a:tab pos="342900" algn="l"/>
                <a:tab pos="800100" algn="l"/>
              </a:tabLst>
              <a:defRPr/>
            </a:pP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Indigenous Micro-Organism (IMO)</a:t>
            </a:r>
            <a:endParaRPr lang="en-US" sz="1400" b="1" dirty="0">
              <a:ea typeface="Times New Roman" pitchFamily="18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11268" name="Rectangle 1"/>
          <p:cNvSpPr>
            <a:spLocks noChangeArrowheads="1"/>
          </p:cNvSpPr>
          <p:nvPr/>
        </p:nvSpPr>
        <p:spPr bwMode="auto">
          <a:xfrm>
            <a:off x="1295400" y="990600"/>
            <a:ext cx="7543800" cy="558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 eaLnBrk="0" hangingPunct="0">
              <a:tabLst>
                <a:tab pos="685800" algn="l"/>
                <a:tab pos="1257300" algn="l"/>
              </a:tabLst>
            </a:pP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Alang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ipasanay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IMO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aron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dako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abton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tahop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tubig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timplado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IMO (65 %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gibas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-on).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Ibutang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inumog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tahop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mangitngit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mabugnaw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lugar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sulod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1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tabLst>
                <a:tab pos="685800" algn="l"/>
                <a:tab pos="1257300" algn="l"/>
              </a:tabLst>
            </a:pP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		</a:t>
            </a:r>
            <a:endParaRPr lang="en-US" sz="11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tabLst>
                <a:tab pos="685800" algn="l"/>
                <a:tab pos="1257300" algn="l"/>
              </a:tabLst>
            </a:pP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tahop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mahimo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:</a:t>
            </a:r>
          </a:p>
          <a:p>
            <a:pPr algn="just" eaLnBrk="0" hangingPunct="0">
              <a:tabLst>
                <a:tab pos="685800" algn="l"/>
                <a:tab pos="1257300" algn="l"/>
              </a:tabLst>
            </a:pPr>
            <a:endParaRPr lang="en-US" sz="11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685800" algn="l"/>
                <a:tab pos="1257300" algn="l"/>
              </a:tabLst>
            </a:pP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Isabwag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ngadto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uma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1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685800" algn="l"/>
                <a:tab pos="1257300" algn="l"/>
              </a:tabLst>
            </a:pP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Sagolan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sama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kadaghan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tahop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ibutang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mangitngit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mabugnaw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lugar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sulod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1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685800" algn="l"/>
                <a:tab pos="1257300" algn="l"/>
              </a:tabLst>
            </a:pP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compost (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tahop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duha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compost), 	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hiposon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mabugnaw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mangitngit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lugar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bali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duha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1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685800" algn="l"/>
                <a:tab pos="1257300" algn="l"/>
              </a:tabLst>
            </a:pP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tae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hayopan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(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parte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manure, 50 ka 	parte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tahop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may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sagol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).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Hiposon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kini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bali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tulo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Andam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kini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isabwag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1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685800" algn="l"/>
                <a:tab pos="1257300" algn="l"/>
              </a:tabLst>
            </a:pP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IMO may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pagka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-alcoholic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baho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Kung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malain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gani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baho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ayaw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kini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gamita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Pagbuhat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lain.</a:t>
            </a:r>
            <a:endParaRPr lang="en-US" sz="3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676400" y="228600"/>
            <a:ext cx="6781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bliqueTopLeft"/>
            <a:lightRig rig="threePt" dir="t"/>
          </a:scene3d>
          <a:sp3d>
            <a:bevelT w="139700" prst="cross"/>
          </a:sp3d>
        </p:spPr>
        <p:txBody>
          <a:bodyPr>
            <a:spAutoFit/>
          </a:bodyPr>
          <a:lstStyle/>
          <a:p>
            <a:pPr algn="ctr" eaLnBrk="0" hangingPunct="0">
              <a:tabLst>
                <a:tab pos="685800" algn="l"/>
                <a:tab pos="1257300" algn="l"/>
              </a:tabLst>
              <a:defRPr/>
            </a:pPr>
            <a:r>
              <a:rPr lang="en-US" sz="36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36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6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Pagpadaghan</a:t>
            </a:r>
            <a:r>
              <a:rPr lang="en-US" sz="36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6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36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IMO</a:t>
            </a:r>
            <a:endParaRPr lang="en-US" b="1" dirty="0">
              <a:ea typeface="Times New Roman" pitchFamily="18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Horizontal Scroll 2"/>
          <p:cNvSpPr/>
          <p:nvPr/>
        </p:nvSpPr>
        <p:spPr>
          <a:xfrm>
            <a:off x="381000" y="1143000"/>
            <a:ext cx="8382000" cy="3429000"/>
          </a:xfrm>
          <a:prstGeom prst="horizontalScrol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6000" kern="10" dirty="0" smtClean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Fermented Plant Juice </a:t>
            </a:r>
          </a:p>
          <a:p>
            <a:pPr algn="ctr">
              <a:defRPr/>
            </a:pPr>
            <a:r>
              <a:rPr lang="en-US" sz="6000" kern="10" dirty="0" smtClean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(FPJ)</a:t>
            </a:r>
            <a:endParaRPr lang="en-US" sz="6000" kern="10" dirty="0">
              <a:ln w="12700">
                <a:solidFill>
                  <a:srgbClr val="CCFFFF"/>
                </a:solidFill>
                <a:round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Rectangle 2"/>
          <p:cNvSpPr/>
          <p:nvPr/>
        </p:nvSpPr>
        <p:spPr>
          <a:xfrm>
            <a:off x="457200" y="381000"/>
            <a:ext cx="8153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MGA KINAHANGLANON SA PAGHIMO UG FPJ:</a:t>
            </a:r>
            <a:endParaRPr lang="en-US" sz="28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4" name="Picture 7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lumMod val="20000"/>
                <a:lumOff val="80000"/>
                <a:alpha val="6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127000"/>
          </a:effectLst>
          <a:scene3d>
            <a:camera prst="perspectiveAbove"/>
            <a:lightRig rig="harsh" dir="t">
              <a:rot lat="0" lon="0" rev="3000000"/>
            </a:lightRig>
          </a:scene3d>
          <a:sp3d extrusionH="254000" contourW="19050">
            <a:bevelT w="82550" h="44450" prst="divot"/>
            <a:bevelB w="82550" h="44450" prst="angle"/>
            <a:contourClr>
              <a:srgbClr val="FFFFFF"/>
            </a:contourClr>
          </a:sp3d>
        </p:spPr>
      </p:pic>
      <p:pic>
        <p:nvPicPr>
          <p:cNvPr id="5" name="Picture 8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743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lumMod val="20000"/>
                <a:lumOff val="80000"/>
                <a:alpha val="6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127000"/>
          </a:effectLst>
          <a:scene3d>
            <a:camera prst="perspectiveAbove"/>
            <a:lightRig rig="harsh" dir="t">
              <a:rot lat="0" lon="0" rev="3000000"/>
            </a:lightRig>
          </a:scene3d>
          <a:sp3d extrusionH="254000" contourW="19050">
            <a:bevelT w="82550" h="44450" prst="divot"/>
            <a:bevelB w="82550" h="44450" prst="angle"/>
            <a:contourClr>
              <a:srgbClr val="FFFFFF"/>
            </a:contourClr>
          </a:sp3d>
        </p:spPr>
      </p:pic>
      <p:pic>
        <p:nvPicPr>
          <p:cNvPr id="6" name="Picture 9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038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tx1">
                <a:lumMod val="20000"/>
                <a:lumOff val="80000"/>
                <a:alpha val="6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127000"/>
          </a:effectLst>
          <a:scene3d>
            <a:camera prst="perspectiveAbove"/>
            <a:lightRig rig="harsh" dir="t">
              <a:rot lat="0" lon="0" rev="3000000"/>
            </a:lightRig>
          </a:scene3d>
          <a:sp3d extrusionH="254000" contourW="19050">
            <a:bevelT w="82550" h="44450" prst="divot"/>
            <a:bevelB w="82550" h="44450" prst="angle"/>
            <a:contourClr>
              <a:srgbClr val="FFFFFF"/>
            </a:contourClr>
          </a:sp3d>
        </p:spPr>
      </p:pic>
      <p:sp>
        <p:nvSpPr>
          <p:cNvPr id="7" name="Left Arrow 6"/>
          <p:cNvSpPr/>
          <p:nvPr/>
        </p:nvSpPr>
        <p:spPr>
          <a:xfrm>
            <a:off x="3581400" y="1524000"/>
            <a:ext cx="2438400" cy="12954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Comic Sans MS" pitchFamily="66" charset="0"/>
              </a:rPr>
              <a:t>1 kg Banana trunk</a:t>
            </a:r>
            <a:endParaRPr lang="en-US" sz="2400" b="1" dirty="0">
              <a:latin typeface="Comic Sans MS" pitchFamily="66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048000" y="3200400"/>
            <a:ext cx="2502408" cy="1295400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Comic Sans MS" pitchFamily="66" charset="0"/>
              </a:rPr>
              <a:t>1 kg. </a:t>
            </a:r>
            <a:r>
              <a:rPr lang="en-US" sz="2400" b="1" dirty="0" err="1" smtClean="0">
                <a:latin typeface="Comic Sans MS" pitchFamily="66" charset="0"/>
              </a:rPr>
              <a:t>Dabong</a:t>
            </a:r>
            <a:endParaRPr lang="en-US" sz="2400" b="1" dirty="0">
              <a:latin typeface="Comic Sans MS" pitchFamily="66" charset="0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657600" y="5105400"/>
            <a:ext cx="2590800" cy="1371600"/>
          </a:xfrm>
          <a:prstGeom prst="lef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Comic Sans MS" pitchFamily="66" charset="0"/>
              </a:rPr>
              <a:t>1 kg. Coconut flesh</a:t>
            </a:r>
            <a:endParaRPr lang="en-US" sz="24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3" name="Picture 10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FFFFFF">
                <a:alpha val="60000"/>
              </a:srgb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635000"/>
          </a:effectLst>
          <a:scene3d>
            <a:camera prst="perspectiveAbove"/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pic>
        <p:nvPicPr>
          <p:cNvPr id="4" name="Picture 1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2209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FFFFFF">
                <a:alpha val="60000"/>
              </a:srgb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635000"/>
          </a:effectLst>
          <a:scene3d>
            <a:camera prst="perspectiveContrastingLeftFacing"/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pic>
        <p:nvPicPr>
          <p:cNvPr id="5" name="Picture 4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114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2000" endA="300" endPos="35000" dir="5400000" sy="-100000" algn="bl" rotWithShape="0"/>
            <a:softEdge rad="127000"/>
          </a:effectLst>
          <a:scene3d>
            <a:camera prst="perspectiveAbove"/>
            <a:lightRig rig="glow" dir="t">
              <a:rot lat="0" lon="0" rev="14100000"/>
            </a:lightRig>
          </a:scene3d>
          <a:sp3d prstMaterial="softEdge">
            <a:bevelT w="127000" prst="divot"/>
          </a:sp3d>
        </p:spPr>
      </p:pic>
      <p:sp>
        <p:nvSpPr>
          <p:cNvPr id="6" name="Flowchart: Direct Access Storage 5"/>
          <p:cNvSpPr/>
          <p:nvPr/>
        </p:nvSpPr>
        <p:spPr>
          <a:xfrm>
            <a:off x="3733800" y="838200"/>
            <a:ext cx="2971800" cy="1219200"/>
          </a:xfrm>
          <a:prstGeom prst="flowChartMagneticDrum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omic Sans MS" pitchFamily="66" charset="0"/>
              </a:rPr>
              <a:t>½ kg. </a:t>
            </a:r>
            <a:r>
              <a:rPr lang="en-US" sz="2000" b="1" dirty="0" err="1" smtClean="0">
                <a:latin typeface="Comic Sans MS" pitchFamily="66" charset="0"/>
              </a:rPr>
              <a:t>Muscovado</a:t>
            </a:r>
            <a:r>
              <a:rPr lang="en-US" sz="2000" b="1" dirty="0" smtClean="0">
                <a:latin typeface="Comic Sans MS" pitchFamily="66" charset="0"/>
              </a:rPr>
              <a:t> Sugar</a:t>
            </a:r>
            <a:endParaRPr lang="en-US" sz="2000" b="1" dirty="0">
              <a:latin typeface="Comic Sans MS" pitchFamily="66" charset="0"/>
            </a:endParaRPr>
          </a:p>
        </p:txBody>
      </p:sp>
      <p:sp>
        <p:nvSpPr>
          <p:cNvPr id="8" name="Flowchart: Direct Access Storage 7"/>
          <p:cNvSpPr/>
          <p:nvPr/>
        </p:nvSpPr>
        <p:spPr>
          <a:xfrm>
            <a:off x="3657600" y="4495800"/>
            <a:ext cx="3124200" cy="1295400"/>
          </a:xfrm>
          <a:prstGeom prst="flowChartMagneticDrum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Comic Sans MS" pitchFamily="66" charset="0"/>
              </a:rPr>
              <a:t>Knife and Chopping Board</a:t>
            </a:r>
            <a:endParaRPr lang="en-US" sz="2400" b="1" dirty="0">
              <a:latin typeface="Comic Sans MS" pitchFamily="66" charset="0"/>
            </a:endParaRPr>
          </a:p>
        </p:txBody>
      </p:sp>
      <p:sp>
        <p:nvSpPr>
          <p:cNvPr id="9" name="Flowchart: Magnetic Disk 8"/>
          <p:cNvSpPr/>
          <p:nvPr/>
        </p:nvSpPr>
        <p:spPr>
          <a:xfrm>
            <a:off x="4953000" y="2667000"/>
            <a:ext cx="1447800" cy="144780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3200" b="1" dirty="0" smtClean="0">
                <a:latin typeface="Comic Sans MS" pitchFamily="66" charset="0"/>
              </a:rPr>
              <a:t>Stone</a:t>
            </a:r>
            <a:endParaRPr lang="en-US" sz="32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562600"/>
            <a:ext cx="8183880" cy="4745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Weighing Scale</a:t>
            </a:r>
            <a:r>
              <a:rPr lang="en-US" dirty="0" smtClean="0">
                <a:latin typeface="Comic Sans MS" pitchFamily="66" charset="0"/>
              </a:rPr>
              <a:t/>
            </a:r>
            <a:br>
              <a:rPr lang="en-US" dirty="0" smtClean="0">
                <a:latin typeface="Comic Sans MS" pitchFamily="66" charset="0"/>
              </a:rPr>
            </a:br>
            <a:endParaRPr lang="en-PH" dirty="0"/>
          </a:p>
        </p:txBody>
      </p:sp>
      <p:pic>
        <p:nvPicPr>
          <p:cNvPr id="3" name="Picture 11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317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4" name="Picture 1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317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5" name="Picture 10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2971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perspectiveContrastingLef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6" name="Picture 14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895600"/>
            <a:ext cx="3200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31750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914400" y="213360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 smtClean="0">
                <a:latin typeface="Comic Sans MS" pitchFamily="66" charset="0"/>
              </a:rPr>
              <a:t>Manila Paper</a:t>
            </a:r>
            <a:endParaRPr lang="en-US" sz="3200" b="1" dirty="0">
              <a:latin typeface="Comic Sans MS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38800" y="2209800"/>
            <a:ext cx="2892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 smtClean="0">
                <a:latin typeface="Comic Sans MS" pitchFamily="66" charset="0"/>
              </a:rPr>
              <a:t>Rubber string</a:t>
            </a:r>
            <a:endParaRPr lang="en-US" sz="3200" b="1" dirty="0">
              <a:latin typeface="Comic Sans MS" pitchFamily="66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400" y="5410200"/>
            <a:ext cx="2819400" cy="8382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Comic Sans MS" pitchFamily="66" charset="0"/>
              </a:rPr>
              <a:t>1 Mayonnaise</a:t>
            </a:r>
            <a:endParaRPr lang="en-PH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410200" y="3733800"/>
            <a:ext cx="3200400" cy="2743200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isometricOffAxis2Lef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6627" name="Picture 1" descr="D:\jhec\HR FILE\st peter logo 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4191000" y="1219200"/>
            <a:ext cx="44958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Pagkuha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saha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saging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dili</a:t>
            </a:r>
            <a:r>
              <a:rPr lang="en-US" sz="2000" dirty="0">
                <a:latin typeface="Comic Sans MS" pitchFamily="66" charset="0"/>
              </a:rPr>
              <a:t> pa </a:t>
            </a:r>
            <a:r>
              <a:rPr lang="en-US" sz="2000" dirty="0" err="1">
                <a:latin typeface="Comic Sans MS" pitchFamily="66" charset="0"/>
              </a:rPr>
              <a:t>mosilang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alaw</a:t>
            </a:r>
            <a:r>
              <a:rPr lang="en-US" sz="2000" dirty="0">
                <a:latin typeface="Comic Sans MS" pitchFamily="66" charset="0"/>
              </a:rPr>
              <a:t>. (</a:t>
            </a:r>
            <a:r>
              <a:rPr lang="en-US" sz="2000" dirty="0" err="1">
                <a:latin typeface="Comic Sans MS" pitchFamily="66" charset="0"/>
              </a:rPr>
              <a:t>Pahinumdom</a:t>
            </a:r>
            <a:r>
              <a:rPr lang="en-US" sz="2000" dirty="0">
                <a:latin typeface="Comic Sans MS" pitchFamily="66" charset="0"/>
              </a:rPr>
              <a:t>: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tanang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tanum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para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himuong</a:t>
            </a:r>
            <a:r>
              <a:rPr lang="en-US" sz="2000" dirty="0">
                <a:latin typeface="Comic Sans MS" pitchFamily="66" charset="0"/>
              </a:rPr>
              <a:t> FPJ </a:t>
            </a:r>
            <a:r>
              <a:rPr lang="en-US" sz="2000" dirty="0" err="1">
                <a:latin typeface="Comic Sans MS" pitchFamily="66" charset="0"/>
              </a:rPr>
              <a:t>kinahanglan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kuha</a:t>
            </a:r>
            <a:r>
              <a:rPr lang="en-US" sz="2000" dirty="0">
                <a:latin typeface="Comic Sans MS" pitchFamily="66" charset="0"/>
              </a:rPr>
              <a:t>-on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dili</a:t>
            </a:r>
            <a:r>
              <a:rPr lang="en-US" sz="2000" dirty="0">
                <a:latin typeface="Comic Sans MS" pitchFamily="66" charset="0"/>
              </a:rPr>
              <a:t> pa </a:t>
            </a:r>
            <a:r>
              <a:rPr lang="en-US" sz="2000" dirty="0" err="1">
                <a:latin typeface="Comic Sans MS" pitchFamily="66" charset="0"/>
              </a:rPr>
              <a:t>mosilang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adlaw</a:t>
            </a:r>
            <a:r>
              <a:rPr lang="en-US" sz="2000" dirty="0">
                <a:latin typeface="Comic Sans MS" pitchFamily="66" charset="0"/>
              </a:rPr>
              <a:t>.)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71600" y="914400"/>
            <a:ext cx="3200400" cy="2743200"/>
          </a:xfrm>
          <a:prstGeom prst="roundRect">
            <a:avLst/>
          </a:prstGeom>
          <a:blipFill rotWithShape="0">
            <a:blip r:embed="rId4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0" y="4114800"/>
            <a:ext cx="38862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/>
            <a:endParaRPr lang="en-US" sz="2000" dirty="0">
              <a:solidFill>
                <a:srgbClr val="FFFFFF"/>
              </a:solidFill>
              <a:latin typeface="Comic Sans MS" pitchFamily="66" charset="0"/>
            </a:endParaRPr>
          </a:p>
          <a:p>
            <a:pPr marL="342900" indent="-342900" algn="just"/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Hiwa-hiwaa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saha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mas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pino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mas</a:t>
            </a:r>
            <a:r>
              <a:rPr lang="en-US" sz="2000" dirty="0">
                <a:latin typeface="Comic Sans MS" pitchFamily="66" charset="0"/>
              </a:rPr>
              <a:t> mayo.  </a:t>
            </a:r>
            <a:r>
              <a:rPr lang="en-US" sz="2000" dirty="0" err="1">
                <a:latin typeface="Comic Sans MS" pitchFamily="66" charset="0"/>
              </a:rPr>
              <a:t>Sagulan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tunga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kilo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mascovado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kamay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matag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usa</a:t>
            </a:r>
            <a:r>
              <a:rPr lang="en-US" sz="2000" dirty="0">
                <a:latin typeface="Comic Sans MS" pitchFamily="66" charset="0"/>
              </a:rPr>
              <a:t> ka kilo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saha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saging</a:t>
            </a:r>
            <a:r>
              <a:rPr lang="en-US" sz="2000" dirty="0">
                <a:latin typeface="Comic Sans MS" pitchFamily="66" charset="0"/>
              </a:rPr>
              <a:t>.  </a:t>
            </a:r>
            <a:r>
              <a:rPr lang="en-US" sz="2000" dirty="0" err="1">
                <a:latin typeface="Comic Sans MS" pitchFamily="66" charset="0"/>
              </a:rPr>
              <a:t>Sagulon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maayo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47608" y="0"/>
            <a:ext cx="826700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PROSESO SA PAGHIMO SA FPJ: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Vertical Scroll 2"/>
          <p:cNvSpPr/>
          <p:nvPr/>
        </p:nvSpPr>
        <p:spPr>
          <a:xfrm>
            <a:off x="304800" y="381000"/>
            <a:ext cx="8458200" cy="5715000"/>
          </a:xfrm>
          <a:prstGeom prst="verticalScrol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114300" dist="50800" dir="5400000" algn="ctr" rotWithShape="0">
                    <a:srgbClr val="12E845"/>
                  </a:outerShdw>
                </a:effectLst>
                <a:latin typeface="Gill Sans Ultra Bold" pitchFamily="34" charset="0"/>
              </a:rPr>
              <a:t>Organic </a:t>
            </a:r>
          </a:p>
          <a:p>
            <a:pPr algn="ctr">
              <a:defRPr/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114300" dist="50800" dir="5400000" algn="ctr" rotWithShape="0">
                    <a:srgbClr val="12E845"/>
                  </a:outerShdw>
                </a:effectLst>
                <a:latin typeface="Gill Sans Ultra Bold" pitchFamily="34" charset="0"/>
              </a:rPr>
              <a:t>vs. </a:t>
            </a:r>
          </a:p>
          <a:p>
            <a:pPr algn="ctr">
              <a:defRPr/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114300" dist="50800" dir="5400000" algn="ctr" rotWithShape="0">
                    <a:srgbClr val="12E845"/>
                  </a:outerShdw>
                </a:effectLst>
                <a:latin typeface="Gill Sans Ultra Bold" pitchFamily="34" charset="0"/>
              </a:rPr>
              <a:t>Chemical </a:t>
            </a:r>
          </a:p>
          <a:p>
            <a:pPr algn="ctr">
              <a:defRPr/>
            </a:pPr>
            <a:r>
              <a:rPr lang="en-US" sz="4800" b="1" dirty="0" smtClean="0">
                <a:solidFill>
                  <a:srgbClr val="002060"/>
                </a:solidFill>
                <a:effectLst>
                  <a:outerShdw blurRad="114300" dist="50800" dir="5400000" algn="ctr" rotWithShape="0">
                    <a:srgbClr val="12E845"/>
                  </a:outerShdw>
                </a:effectLst>
                <a:latin typeface="Gill Sans Ultra Bold" pitchFamily="34" charset="0"/>
              </a:rPr>
              <a:t>farming</a:t>
            </a:r>
            <a:endParaRPr lang="en-US" sz="4800" b="1" dirty="0">
              <a:solidFill>
                <a:srgbClr val="002060"/>
              </a:solidFill>
              <a:effectLst>
                <a:outerShdw blurRad="114300" dist="50800" dir="5400000" algn="ctr" rotWithShape="0">
                  <a:srgbClr val="12E845"/>
                </a:outerShdw>
              </a:effectLst>
              <a:latin typeface="Gill Sans Ultra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00200" y="3581400"/>
            <a:ext cx="3200400" cy="2743200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  <a:softEdge rad="635000"/>
          </a:effectLst>
          <a:scene3d>
            <a:camera prst="obliqueTopLeft"/>
            <a:lightRig rig="soft" dir="t">
              <a:rot lat="0" lon="0" rev="0"/>
            </a:lightRig>
          </a:scene3d>
          <a:sp3d contourW="44450" prstMaterial="matte">
            <a:bevelT w="63500" h="63500" prst="cross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413" name="Rectangle 11"/>
          <p:cNvSpPr>
            <a:spLocks noChangeArrowheads="1"/>
          </p:cNvSpPr>
          <p:nvPr/>
        </p:nvSpPr>
        <p:spPr bwMode="auto">
          <a:xfrm>
            <a:off x="4648200" y="609600"/>
            <a:ext cx="43434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/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Isulod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sudlanan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unya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dat-ugi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bato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susama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timbang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saha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kamay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 algn="just"/>
            <a:r>
              <a:rPr lang="en-US" sz="2000" dirty="0">
                <a:latin typeface="Comic Sans MS" pitchFamily="66" charset="0"/>
              </a:rPr>
              <a:t> 	</a:t>
            </a:r>
            <a:r>
              <a:rPr lang="en-US" sz="2000" dirty="0" err="1">
                <a:latin typeface="Comic Sans MS" pitchFamily="66" charset="0"/>
              </a:rPr>
              <a:t>Tabuni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sulati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petsa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paghimo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petsa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pagharvest</a:t>
            </a:r>
            <a:r>
              <a:rPr lang="en-US" sz="2000" dirty="0">
                <a:latin typeface="Comic Sans MS" pitchFamily="66" charset="0"/>
              </a:rPr>
              <a:t>. </a:t>
            </a:r>
            <a:r>
              <a:rPr lang="en-US" sz="2000" dirty="0" err="1">
                <a:latin typeface="Comic Sans MS" pitchFamily="66" charset="0"/>
              </a:rPr>
              <a:t>Baati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goma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dayon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ibutang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mangitngit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mabugnaw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lugar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 algn="just"/>
            <a:endParaRPr lang="en-US" sz="2000" dirty="0">
              <a:latin typeface="Comic Sans MS" pitchFamily="66" charset="0"/>
            </a:endParaRPr>
          </a:p>
          <a:p>
            <a:pPr marL="342900" indent="-342900" algn="just"/>
            <a:endParaRPr lang="en-US" sz="2000" dirty="0">
              <a:latin typeface="Comic Sans MS" pitchFamily="66" charset="0"/>
            </a:endParaRPr>
          </a:p>
          <a:p>
            <a:pPr marL="342900" indent="-342900" algn="just"/>
            <a:endParaRPr lang="en-US" sz="2000" dirty="0">
              <a:latin typeface="Comic Sans MS" pitchFamily="66" charset="0"/>
            </a:endParaRPr>
          </a:p>
          <a:p>
            <a:pPr marL="342900" indent="-342900" algn="just"/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Inig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labay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24 ka </a:t>
            </a:r>
            <a:r>
              <a:rPr lang="en-US" sz="2000" dirty="0" err="1">
                <a:latin typeface="Comic Sans MS" pitchFamily="66" charset="0"/>
              </a:rPr>
              <a:t>oras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kuhaa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bato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 algn="just"/>
            <a:r>
              <a:rPr lang="en-US" sz="2000" dirty="0">
                <a:latin typeface="Comic Sans MS" pitchFamily="66" charset="0"/>
              </a:rPr>
              <a:t> 	</a:t>
            </a:r>
            <a:r>
              <a:rPr lang="en-US" sz="2000" dirty="0" err="1">
                <a:latin typeface="Comic Sans MS" pitchFamily="66" charset="0"/>
              </a:rPr>
              <a:t>Ibalik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pagbutang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mangitngit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mabugnaw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lugar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balig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usa</a:t>
            </a:r>
            <a:r>
              <a:rPr lang="en-US" sz="2000" dirty="0">
                <a:latin typeface="Comic Sans MS" pitchFamily="66" charset="0"/>
              </a:rPr>
              <a:t> ka </a:t>
            </a:r>
            <a:r>
              <a:rPr lang="en-US" sz="2000" dirty="0" err="1">
                <a:latin typeface="Comic Sans MS" pitchFamily="66" charset="0"/>
              </a:rPr>
              <a:t>semana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 algn="just"/>
            <a:r>
              <a:rPr lang="en-US" sz="2000" dirty="0">
                <a:latin typeface="Comic Sans MS" pitchFamily="66" charset="0"/>
              </a:rPr>
              <a:t>	 </a:t>
            </a:r>
            <a:r>
              <a:rPr lang="en-US" sz="2000" dirty="0" err="1">
                <a:latin typeface="Comic Sans MS" pitchFamily="66" charset="0"/>
              </a:rPr>
              <a:t>Ilain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duga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apuya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 algn="just"/>
            <a:r>
              <a:rPr lang="en-US" sz="2000" dirty="0">
                <a:latin typeface="Comic Sans MS" pitchFamily="66" charset="0"/>
              </a:rPr>
              <a:t> 	</a:t>
            </a:r>
            <a:r>
              <a:rPr lang="en-US" sz="2000" dirty="0" err="1">
                <a:latin typeface="Comic Sans MS" pitchFamily="66" charset="0"/>
              </a:rPr>
              <a:t>Andam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kining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gamiton</a:t>
            </a:r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.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0200" y="457200"/>
            <a:ext cx="3200400" cy="2743200"/>
          </a:xfrm>
          <a:prstGeom prst="roundRect">
            <a:avLst/>
          </a:prstGeom>
          <a:blipFill rotWithShape="0">
            <a:blip r:embed="rId4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17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500"/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18436" name="Rectangle 1"/>
          <p:cNvSpPr>
            <a:spLocks noChangeArrowheads="1"/>
          </p:cNvSpPr>
          <p:nvPr/>
        </p:nvSpPr>
        <p:spPr bwMode="auto">
          <a:xfrm>
            <a:off x="1447800" y="1524000"/>
            <a:ext cx="7467600" cy="489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 eaLnBrk="0" hangingPunct="0">
              <a:buFont typeface="Wingdings" pitchFamily="2" charset="2"/>
              <a:buChar char="q"/>
              <a:tabLst>
                <a:tab pos="342900" algn="l"/>
                <a:tab pos="685800" algn="l"/>
                <a:tab pos="800100" algn="l"/>
                <a:tab pos="1028700" algn="l"/>
                <a:tab pos="11430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Magamit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direkta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hayopan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 	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Magamit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usab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tawo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depende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gigamit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solidFill>
                <a:srgbClr val="C00000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342900" algn="l"/>
                <a:tab pos="685800" algn="l"/>
                <a:tab pos="800100" algn="l"/>
                <a:tab pos="1028700" algn="l"/>
                <a:tab pos="11430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ibisibis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aron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modaghan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moaktibo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maayong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kagaw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compost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unya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hiposon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bale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dayon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isabwag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uma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342900" algn="l"/>
                <a:tab pos="685800" algn="l"/>
                <a:tab pos="800100" algn="l"/>
                <a:tab pos="1028700" algn="l"/>
                <a:tab pos="11430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ibisibis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dahonug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lawas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nagtubo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342900" algn="l"/>
                <a:tab pos="685800" algn="l"/>
                <a:tab pos="800100" algn="l"/>
                <a:tab pos="1028700" algn="l"/>
                <a:tab pos="11430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pagka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-on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imnonon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labi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nagtubo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baboy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nagluya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solidFill>
                <a:srgbClr val="C00000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342900" algn="l"/>
                <a:tab pos="685800" algn="l"/>
                <a:tab pos="800100" algn="l"/>
                <a:tab pos="1028700" algn="l"/>
                <a:tab pos="11430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duha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kutsara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FPJ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sagolan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litro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tubig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36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2286000" y="304800"/>
            <a:ext cx="6096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tabLst>
                <a:tab pos="342900" algn="l"/>
                <a:tab pos="800100" algn="l"/>
              </a:tabLst>
            </a:pP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Paggamit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</a:p>
          <a:p>
            <a:pPr algn="ctr" eaLnBrk="0" hangingPunct="0">
              <a:tabLst>
                <a:tab pos="342900" algn="l"/>
                <a:tab pos="800100" algn="l"/>
              </a:tabLst>
            </a:pP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Fermented Plant Juice (FPJ)</a:t>
            </a:r>
            <a:endParaRPr lang="en-US" sz="1400" b="1" dirty="0">
              <a:ea typeface="Times New Roman" pitchFamily="18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4" name="WordArt 7"/>
          <p:cNvSpPr>
            <a:spLocks noChangeArrowheads="1" noChangeShapeType="1" noTextEdit="1"/>
          </p:cNvSpPr>
          <p:nvPr/>
        </p:nvSpPr>
        <p:spPr bwMode="auto">
          <a:xfrm>
            <a:off x="1524000" y="1905000"/>
            <a:ext cx="7234238" cy="2667000"/>
          </a:xfrm>
          <a:prstGeom prst="rect">
            <a:avLst/>
          </a:prstGeom>
          <a:noFill/>
        </p:spPr>
        <p:txBody>
          <a:bodyPr wrap="none" fromWordArt="1" anchor="ctr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balanced" dir="t"/>
            </a:scene3d>
            <a:sp3d extrusionH="101600">
              <a:bevelT w="38100" h="38100"/>
              <a:bevelB w="38100" h="38100"/>
              <a:extrusionClr>
                <a:srgbClr val="00B0F0"/>
              </a:extrusionClr>
              <a:contourClr>
                <a:schemeClr val="tx1">
                  <a:lumMod val="20000"/>
                  <a:lumOff val="8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kern="10" dirty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Fermented Fruit Juice </a:t>
            </a:r>
          </a:p>
          <a:p>
            <a:pPr algn="ctr">
              <a:defRPr/>
            </a:pPr>
            <a:r>
              <a:rPr lang="en-US" sz="3600" kern="10" dirty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(FFJ)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5" name="Picture 7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143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0"/>
          </a:effectLst>
          <a:scene3d>
            <a:camera prst="perspectiveAbove"/>
            <a:lightRig rig="glow" dir="t">
              <a:rot lat="0" lon="0" rev="14100000"/>
            </a:lightRig>
          </a:scene3d>
          <a:sp3d prstMaterial="softEdge">
            <a:bevelT w="127000" prst="divot"/>
          </a:sp3d>
        </p:spPr>
      </p:pic>
      <p:sp>
        <p:nvSpPr>
          <p:cNvPr id="19461" name="Text Box 22"/>
          <p:cNvSpPr txBox="1">
            <a:spLocks noChangeArrowheads="1"/>
          </p:cNvSpPr>
          <p:nvPr/>
        </p:nvSpPr>
        <p:spPr bwMode="auto">
          <a:xfrm>
            <a:off x="5181600" y="6149975"/>
            <a:ext cx="2514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omic Sans MS" pitchFamily="66" charset="0"/>
              </a:rPr>
              <a:t>Knife and Chopping Board</a:t>
            </a:r>
          </a:p>
        </p:txBody>
      </p:sp>
      <p:pic>
        <p:nvPicPr>
          <p:cNvPr id="7" name="Picture 10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3886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FFFFFF">
                <a:alpha val="60000"/>
              </a:srgb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635000"/>
          </a:effectLst>
          <a:scene3d>
            <a:camera prst="perspectiveRelaxedModerately"/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sp>
        <p:nvSpPr>
          <p:cNvPr id="19463" name="Text Box 23"/>
          <p:cNvSpPr txBox="1">
            <a:spLocks noChangeArrowheads="1"/>
          </p:cNvSpPr>
          <p:nvPr/>
        </p:nvSpPr>
        <p:spPr bwMode="auto">
          <a:xfrm>
            <a:off x="1524000" y="6172200"/>
            <a:ext cx="3276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rgbClr val="FFFFFF"/>
                </a:solidFill>
                <a:latin typeface="Comic Sans MS" pitchFamily="66" charset="0"/>
              </a:rPr>
              <a:t>½ kg</a:t>
            </a:r>
            <a:r>
              <a:rPr lang="en-US" sz="2000" b="1" dirty="0">
                <a:latin typeface="Comic Sans MS" pitchFamily="66" charset="0"/>
              </a:rPr>
              <a:t>. </a:t>
            </a:r>
            <a:r>
              <a:rPr lang="en-US" sz="2000" b="1" dirty="0" err="1">
                <a:latin typeface="Comic Sans MS" pitchFamily="66" charset="0"/>
              </a:rPr>
              <a:t>Muscovado</a:t>
            </a:r>
            <a:r>
              <a:rPr lang="en-US" sz="2000" b="1" dirty="0">
                <a:latin typeface="Comic Sans MS" pitchFamily="66" charset="0"/>
              </a:rPr>
              <a:t> Sugar</a:t>
            </a:r>
          </a:p>
        </p:txBody>
      </p:sp>
      <p:pic>
        <p:nvPicPr>
          <p:cNvPr id="12" name="Picture 14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1143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0"/>
          </a:effectLst>
          <a:scene3d>
            <a:camera prst="perspectiveAbove"/>
            <a:lightRig rig="glow" dir="t">
              <a:rot lat="0" lon="0" rev="14100000"/>
            </a:lightRig>
          </a:scene3d>
          <a:sp3d prstMaterial="softEdge">
            <a:bevelT w="127000" prst="divot"/>
          </a:sp3d>
        </p:spPr>
      </p:pic>
      <p:sp>
        <p:nvSpPr>
          <p:cNvPr id="19465" name="Text Box 15"/>
          <p:cNvSpPr txBox="1">
            <a:spLocks noChangeArrowheads="1"/>
          </p:cNvSpPr>
          <p:nvPr/>
        </p:nvSpPr>
        <p:spPr bwMode="auto">
          <a:xfrm>
            <a:off x="6019800" y="3505200"/>
            <a:ext cx="213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omic Sans MS" pitchFamily="66" charset="0"/>
              </a:rPr>
              <a:t>Strainer</a:t>
            </a:r>
          </a:p>
        </p:txBody>
      </p:sp>
      <p:pic>
        <p:nvPicPr>
          <p:cNvPr id="16" name="Picture 15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3810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0"/>
          </a:effectLst>
          <a:scene3d>
            <a:camera prst="perspectiveRelaxedModerately"/>
            <a:lightRig rig="glow" dir="t">
              <a:rot lat="0" lon="0" rev="14100000"/>
            </a:lightRig>
          </a:scene3d>
          <a:sp3d prstMaterial="softEdge">
            <a:bevelT w="127000" prst="divot"/>
          </a:sp3d>
        </p:spPr>
      </p:pic>
      <p:pic>
        <p:nvPicPr>
          <p:cNvPr id="30730" name="Picture 1" descr="D:\jhec\HR FILE\st peter logo 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8" name="TextBox 16"/>
          <p:cNvSpPr txBox="1">
            <a:spLocks noChangeArrowheads="1"/>
          </p:cNvSpPr>
          <p:nvPr/>
        </p:nvSpPr>
        <p:spPr bwMode="auto">
          <a:xfrm>
            <a:off x="2133600" y="3429000"/>
            <a:ext cx="2209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latin typeface="Comic Sans MS" pitchFamily="66" charset="0"/>
              </a:rPr>
              <a:t>1 kilo Sliced </a:t>
            </a:r>
            <a:r>
              <a:rPr lang="en-US" sz="2000" b="1" dirty="0">
                <a:solidFill>
                  <a:srgbClr val="FFFFFF"/>
                </a:solidFill>
                <a:latin typeface="Comic Sans MS" pitchFamily="66" charset="0"/>
              </a:rPr>
              <a:t>Banana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71600" y="152400"/>
            <a:ext cx="77724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MGA KINAHANGLANON SA PAGHIMO UG FFJ: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3" grpId="0"/>
      <p:bldP spid="19465" grpId="0"/>
      <p:bldP spid="19468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4" name="Picture 14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886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5" name="Picture 11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5334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6" name="Picture 12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81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ContrastingLef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7" name="Picture 10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505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  <a:scene3d>
            <a:camera prst="perspectiveContrastingLef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sp>
        <p:nvSpPr>
          <p:cNvPr id="31751" name="Text Box 21"/>
          <p:cNvSpPr txBox="1">
            <a:spLocks noChangeArrowheads="1"/>
          </p:cNvSpPr>
          <p:nvPr/>
        </p:nvSpPr>
        <p:spPr bwMode="auto">
          <a:xfrm>
            <a:off x="2819400" y="2667000"/>
            <a:ext cx="2286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Manila Paper</a:t>
            </a:r>
          </a:p>
        </p:txBody>
      </p:sp>
      <p:sp>
        <p:nvSpPr>
          <p:cNvPr id="31752" name="Text Box 23"/>
          <p:cNvSpPr txBox="1">
            <a:spLocks noChangeArrowheads="1"/>
          </p:cNvSpPr>
          <p:nvPr/>
        </p:nvSpPr>
        <p:spPr bwMode="auto">
          <a:xfrm>
            <a:off x="4191000" y="685800"/>
            <a:ext cx="236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Rubber string</a:t>
            </a:r>
          </a:p>
        </p:txBody>
      </p:sp>
      <p:sp>
        <p:nvSpPr>
          <p:cNvPr id="31753" name="Text Box 22"/>
          <p:cNvSpPr txBox="1">
            <a:spLocks noChangeArrowheads="1"/>
          </p:cNvSpPr>
          <p:nvPr/>
        </p:nvSpPr>
        <p:spPr bwMode="auto">
          <a:xfrm>
            <a:off x="3048000" y="6019800"/>
            <a:ext cx="2743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Weighing Scale</a:t>
            </a:r>
          </a:p>
        </p:txBody>
      </p:sp>
      <p:sp>
        <p:nvSpPr>
          <p:cNvPr id="31754" name="Text Box 19"/>
          <p:cNvSpPr txBox="1">
            <a:spLocks noChangeArrowheads="1"/>
          </p:cNvSpPr>
          <p:nvPr/>
        </p:nvSpPr>
        <p:spPr bwMode="auto">
          <a:xfrm>
            <a:off x="4343400" y="4038600"/>
            <a:ext cx="2514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1 Mayonnaise Can</a:t>
            </a:r>
          </a:p>
        </p:txBody>
      </p:sp>
      <p:pic>
        <p:nvPicPr>
          <p:cNvPr id="31755" name="Picture 1" descr="D:\jhec\HR FILE\st peter logo 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1" grpId="0"/>
      <p:bldP spid="31752" grpId="0"/>
      <p:bldP spid="317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447800" y="685800"/>
            <a:ext cx="2743200" cy="1828800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2771" name="Picture 1" descr="D:\jhec\HR FILE\st peter logo 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4191000" y="685800"/>
            <a:ext cx="38100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/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Paniti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saging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hiwa-hiwaa</a:t>
            </a:r>
            <a:r>
              <a:rPr lang="en-US" sz="2000" dirty="0">
                <a:latin typeface="Comic Sans MS" pitchFamily="66" charset="0"/>
              </a:rPr>
              <a:t>. </a:t>
            </a:r>
            <a:r>
              <a:rPr lang="en-US" sz="2000" dirty="0" err="1">
                <a:latin typeface="Comic Sans MS" pitchFamily="66" charset="0"/>
              </a:rPr>
              <a:t>Mas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pino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masmaayo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 algn="just"/>
            <a:r>
              <a:rPr lang="en-US" sz="2000" dirty="0">
                <a:latin typeface="Comic Sans MS" pitchFamily="66" charset="0"/>
              </a:rPr>
              <a:t> 	</a:t>
            </a:r>
            <a:r>
              <a:rPr lang="en-US" sz="2000" dirty="0" err="1">
                <a:latin typeface="Comic Sans MS" pitchFamily="66" charset="0"/>
              </a:rPr>
              <a:t>Timbanga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moabot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usa</a:t>
            </a:r>
            <a:r>
              <a:rPr lang="en-US" sz="2000" dirty="0">
                <a:latin typeface="Comic Sans MS" pitchFamily="66" charset="0"/>
              </a:rPr>
              <a:t> ka kilo.</a:t>
            </a:r>
          </a:p>
          <a:p>
            <a:pPr marL="342900" indent="-342900" algn="just"/>
            <a:endParaRPr lang="en-US" sz="2000" dirty="0">
              <a:solidFill>
                <a:srgbClr val="FFFFFF"/>
              </a:solidFill>
              <a:latin typeface="Comic Sans MS" pitchFamily="66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867400" y="2133600"/>
            <a:ext cx="2743200" cy="1828800"/>
          </a:xfrm>
          <a:prstGeom prst="roundRect">
            <a:avLst/>
          </a:prstGeom>
          <a:blipFill rotWithShape="0">
            <a:blip r:embed="rId4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ounded Rectangle 15"/>
          <p:cNvSpPr/>
          <p:nvPr/>
        </p:nvSpPr>
        <p:spPr>
          <a:xfrm>
            <a:off x="1600200" y="4495800"/>
            <a:ext cx="2743200" cy="1828800"/>
          </a:xfrm>
          <a:prstGeom prst="roundRect">
            <a:avLst/>
          </a:prstGeom>
          <a:blipFill rotWithShape="0">
            <a:blip r:embed="rId5" cstate="print"/>
            <a:stretch>
              <a:fillRect/>
            </a:stretch>
          </a:blip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905000" y="2667000"/>
            <a:ext cx="38862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/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usa</a:t>
            </a:r>
            <a:r>
              <a:rPr lang="en-US" sz="2000" dirty="0">
                <a:latin typeface="Comic Sans MS" pitchFamily="66" charset="0"/>
              </a:rPr>
              <a:t> ka kilo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saging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saguli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usa</a:t>
            </a:r>
            <a:r>
              <a:rPr lang="en-US" sz="2000" dirty="0">
                <a:latin typeface="Comic Sans MS" pitchFamily="66" charset="0"/>
              </a:rPr>
              <a:t> ka kilo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muskovado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kamay</a:t>
            </a:r>
            <a:r>
              <a:rPr lang="en-US" sz="2000" dirty="0">
                <a:latin typeface="Comic Sans MS" pitchFamily="66" charset="0"/>
              </a:rPr>
              <a:t>. </a:t>
            </a:r>
            <a:r>
              <a:rPr lang="en-US" sz="2000" dirty="0" err="1">
                <a:latin typeface="Comic Sans MS" pitchFamily="66" charset="0"/>
              </a:rPr>
              <a:t>Sagulon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maayo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114800" y="3995738"/>
            <a:ext cx="4572000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/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Tabuni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Manila paper </a:t>
            </a:r>
            <a:r>
              <a:rPr lang="en-US" sz="2000" dirty="0" err="1">
                <a:latin typeface="Comic Sans MS" pitchFamily="66" charset="0"/>
              </a:rPr>
              <a:t>dayon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baati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guma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dayon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sulati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petsa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paghimo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petsa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pagharvest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 algn="just"/>
            <a:r>
              <a:rPr lang="en-US" sz="2000" dirty="0">
                <a:latin typeface="Comic Sans MS" pitchFamily="66" charset="0"/>
              </a:rPr>
              <a:t> 	</a:t>
            </a:r>
            <a:r>
              <a:rPr lang="en-US" sz="2000" dirty="0" err="1">
                <a:latin typeface="Comic Sans MS" pitchFamily="66" charset="0"/>
              </a:rPr>
              <a:t>Ibutang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mangitngit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mabugnaw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lugar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 algn="just"/>
            <a:r>
              <a:rPr lang="en-US" sz="2000" dirty="0">
                <a:latin typeface="Comic Sans MS" pitchFamily="66" charset="0"/>
              </a:rPr>
              <a:t> 	Human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pito</a:t>
            </a:r>
            <a:r>
              <a:rPr lang="en-US" sz="2000" dirty="0">
                <a:latin typeface="Comic Sans MS" pitchFamily="66" charset="0"/>
              </a:rPr>
              <a:t> ka </a:t>
            </a:r>
            <a:r>
              <a:rPr lang="en-US" sz="2000" dirty="0" err="1">
                <a:latin typeface="Comic Sans MS" pitchFamily="66" charset="0"/>
              </a:rPr>
              <a:t>dlaw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bukhara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ilain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duga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apuya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 algn="just"/>
            <a:r>
              <a:rPr lang="en-US" sz="2000" dirty="0">
                <a:latin typeface="Comic Sans MS" pitchFamily="66" charset="0"/>
              </a:rPr>
              <a:t> 	</a:t>
            </a:r>
            <a:r>
              <a:rPr lang="en-US" sz="2000" dirty="0" err="1">
                <a:latin typeface="Comic Sans MS" pitchFamily="66" charset="0"/>
              </a:rPr>
              <a:t>Andam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kining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gamiton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95401" y="1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PROSESO SA PAGHIMO SA FFJ</a:t>
            </a:r>
            <a:r>
              <a:rPr lang="en-US" sz="28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23556" name="Rectangle 1"/>
          <p:cNvSpPr>
            <a:spLocks noChangeArrowheads="1"/>
          </p:cNvSpPr>
          <p:nvPr/>
        </p:nvSpPr>
        <p:spPr bwMode="auto">
          <a:xfrm>
            <a:off x="1600200" y="1447800"/>
            <a:ext cx="7162800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914400" algn="l"/>
                <a:tab pos="3429000" algn="l"/>
              </a:tabLst>
            </a:pP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Magamit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direkta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tawo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400" dirty="0">
              <a:solidFill>
                <a:srgbClr val="C00000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914400" algn="l"/>
                <a:tab pos="3429000" algn="l"/>
              </a:tabLst>
            </a:pP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ibisibis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direkta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uma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4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914400" algn="l"/>
                <a:tab pos="3429000" algn="l"/>
              </a:tabLst>
            </a:pP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ibisibis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dahon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o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puno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-an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nagbulak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nagbunga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4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914400" algn="l"/>
                <a:tab pos="3429000" algn="l"/>
              </a:tabLst>
            </a:pP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lawog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imnonon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	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pwede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pud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ibisibis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alad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o </a:t>
            </a:r>
            <a:r>
              <a:rPr lang="en-US" sz="28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hanig</a:t>
            </a:r>
            <a:r>
              <a:rPr lang="en-US" sz="28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400" dirty="0">
              <a:solidFill>
                <a:srgbClr val="C00000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914400" algn="l"/>
                <a:tab pos="3429000" algn="l"/>
              </a:tabLst>
            </a:pP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matag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duha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kutsara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FFJ 	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sagolan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litro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tubig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4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914400" algn="l"/>
                <a:tab pos="3429000" algn="l"/>
              </a:tabLst>
            </a:pP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Pwede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pud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tawo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parte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FFJ, lima ka parte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tubig</a:t>
            </a:r>
            <a:r>
              <a:rPr lang="en-US" sz="28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40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2057400" y="304800"/>
            <a:ext cx="6477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tabLst>
                <a:tab pos="342900" algn="l"/>
                <a:tab pos="800100" algn="l"/>
              </a:tabLst>
            </a:pP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Paggamit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</a:p>
          <a:p>
            <a:pPr algn="ctr" eaLnBrk="0" hangingPunct="0">
              <a:tabLst>
                <a:tab pos="342900" algn="l"/>
                <a:tab pos="800100" algn="l"/>
              </a:tabLst>
            </a:pP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Fermented Fruit Juice (FFJ)</a:t>
            </a:r>
            <a:endParaRPr lang="en-US" sz="1400" b="1" dirty="0">
              <a:ea typeface="Times New Roman" pitchFamily="18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4" name="WordArt 7"/>
          <p:cNvSpPr>
            <a:spLocks noChangeArrowheads="1" noChangeShapeType="1" noTextEdit="1"/>
          </p:cNvSpPr>
          <p:nvPr/>
        </p:nvSpPr>
        <p:spPr bwMode="auto">
          <a:xfrm>
            <a:off x="1524000" y="1600200"/>
            <a:ext cx="7234238" cy="2667000"/>
          </a:xfrm>
          <a:prstGeom prst="rect">
            <a:avLst/>
          </a:prstGeom>
          <a:noFill/>
        </p:spPr>
        <p:txBody>
          <a:bodyPr wrap="none" fromWordArt="1" anchor="ctr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balanced" dir="t"/>
            </a:scene3d>
            <a:sp3d extrusionH="101600">
              <a:bevelT w="38100" h="38100"/>
              <a:bevelB w="38100" h="38100"/>
              <a:extrusionClr>
                <a:srgbClr val="00B0F0"/>
              </a:extrusionClr>
              <a:contourClr>
                <a:schemeClr val="tx1">
                  <a:lumMod val="20000"/>
                  <a:lumOff val="8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kern="10" dirty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Lactic Acid Serum </a:t>
            </a:r>
          </a:p>
          <a:p>
            <a:pPr algn="ctr">
              <a:defRPr/>
            </a:pPr>
            <a:r>
              <a:rPr lang="en-US" sz="3600" kern="10" dirty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(LAS)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5" name="Picture 7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5814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6350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6" name="Picture 8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143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63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sp>
        <p:nvSpPr>
          <p:cNvPr id="25607" name="Text Box 18"/>
          <p:cNvSpPr txBox="1">
            <a:spLocks noChangeArrowheads="1"/>
          </p:cNvSpPr>
          <p:nvPr/>
        </p:nvSpPr>
        <p:spPr bwMode="auto">
          <a:xfrm>
            <a:off x="1447800" y="1524000"/>
            <a:ext cx="2133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10 glasses Fresh Milk</a:t>
            </a:r>
          </a:p>
        </p:txBody>
      </p:sp>
      <p:sp>
        <p:nvSpPr>
          <p:cNvPr id="25608" name="Text Box 19"/>
          <p:cNvSpPr txBox="1">
            <a:spLocks noChangeArrowheads="1"/>
          </p:cNvSpPr>
          <p:nvPr/>
        </p:nvSpPr>
        <p:spPr bwMode="auto">
          <a:xfrm>
            <a:off x="2819400" y="5715000"/>
            <a:ext cx="2438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1 glass Rice Washing</a:t>
            </a:r>
          </a:p>
        </p:txBody>
      </p:sp>
      <p:pic>
        <p:nvPicPr>
          <p:cNvPr id="9" name="Picture 10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35814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  <a:scene3d>
            <a:camera prst="perspectiveContrastingLef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sp>
        <p:nvSpPr>
          <p:cNvPr id="25610" name="Text Box 19"/>
          <p:cNvSpPr txBox="1">
            <a:spLocks noChangeArrowheads="1"/>
          </p:cNvSpPr>
          <p:nvPr/>
        </p:nvSpPr>
        <p:spPr bwMode="auto">
          <a:xfrm>
            <a:off x="4343400" y="4267200"/>
            <a:ext cx="2514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1 Mayonnaise Can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71600" y="152400"/>
            <a:ext cx="77724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MGA KINAHANGLANON SA PAGHIMO UG LAS:</a:t>
            </a:r>
          </a:p>
        </p:txBody>
      </p:sp>
      <p:pic>
        <p:nvPicPr>
          <p:cNvPr id="35850" name="Picture 1" descr="D:\jhec\HR FILE\st peter logo 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7" grpId="0"/>
      <p:bldP spid="25608" grpId="0"/>
      <p:bldP spid="256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4" name="Picture 14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733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31750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5" name="Picture 11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81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31750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6" name="Picture 12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1447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317500"/>
          </a:effectLst>
          <a:scene3d>
            <a:camera prst="perspectiveContrastingLef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sp>
        <p:nvSpPr>
          <p:cNvPr id="36870" name="Text Box 21"/>
          <p:cNvSpPr txBox="1">
            <a:spLocks noChangeArrowheads="1"/>
          </p:cNvSpPr>
          <p:nvPr/>
        </p:nvSpPr>
        <p:spPr bwMode="auto">
          <a:xfrm>
            <a:off x="3276600" y="2667000"/>
            <a:ext cx="2286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Manila Paper</a:t>
            </a:r>
          </a:p>
        </p:txBody>
      </p:sp>
      <p:sp>
        <p:nvSpPr>
          <p:cNvPr id="36871" name="Text Box 23"/>
          <p:cNvSpPr txBox="1">
            <a:spLocks noChangeArrowheads="1"/>
          </p:cNvSpPr>
          <p:nvPr/>
        </p:nvSpPr>
        <p:spPr bwMode="auto">
          <a:xfrm>
            <a:off x="5181600" y="3886200"/>
            <a:ext cx="236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Rubber string</a:t>
            </a:r>
          </a:p>
        </p:txBody>
      </p:sp>
      <p:sp>
        <p:nvSpPr>
          <p:cNvPr id="36872" name="Text Box 22"/>
          <p:cNvSpPr txBox="1">
            <a:spLocks noChangeArrowheads="1"/>
          </p:cNvSpPr>
          <p:nvPr/>
        </p:nvSpPr>
        <p:spPr bwMode="auto">
          <a:xfrm>
            <a:off x="3048000" y="6019800"/>
            <a:ext cx="2743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Weighing Scale</a:t>
            </a:r>
          </a:p>
        </p:txBody>
      </p:sp>
      <p:pic>
        <p:nvPicPr>
          <p:cNvPr id="36873" name="Picture 1" descr="D:\jhec\HR FILE\st peter logo 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0" grpId="0"/>
      <p:bldP spid="36871" grpId="0"/>
      <p:bldP spid="368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Rounded Rectangle 2"/>
          <p:cNvSpPr/>
          <p:nvPr/>
        </p:nvSpPr>
        <p:spPr>
          <a:xfrm>
            <a:off x="2590800" y="228600"/>
            <a:ext cx="3657600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600" b="1" dirty="0" smtClean="0">
                <a:latin typeface="Bookman Old Style" pitchFamily="18" charset="0"/>
              </a:rPr>
              <a:t>Organic </a:t>
            </a:r>
            <a:endParaRPr lang="en-PH" sz="3600" b="1" dirty="0"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295400"/>
            <a:ext cx="8229600" cy="52578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/>
              <a:buChar char="Ø"/>
            </a:pPr>
            <a:r>
              <a:rPr lang="en-PH" sz="2800" b="1" dirty="0" smtClean="0">
                <a:latin typeface="Bookman Old Style" pitchFamily="18" charset="0"/>
              </a:rPr>
              <a:t>No pesticides</a:t>
            </a:r>
          </a:p>
          <a:p>
            <a:pPr>
              <a:buFont typeface="Wingdings"/>
              <a:buChar char="Ø"/>
            </a:pPr>
            <a:r>
              <a:rPr lang="en-PH" sz="2800" b="1" dirty="0" smtClean="0">
                <a:latin typeface="Bookman Old Style" pitchFamily="18" charset="0"/>
              </a:rPr>
              <a:t>No harmful chemicals</a:t>
            </a:r>
          </a:p>
          <a:p>
            <a:pPr>
              <a:buFont typeface="Wingdings"/>
              <a:buChar char="Ø"/>
            </a:pPr>
            <a:r>
              <a:rPr lang="en-PH" sz="2800" b="1" dirty="0" smtClean="0">
                <a:latin typeface="Bookman Old Style" pitchFamily="18" charset="0"/>
              </a:rPr>
              <a:t>No anti-</a:t>
            </a:r>
            <a:r>
              <a:rPr lang="en-PH" sz="2800" b="1" dirty="0" err="1" smtClean="0">
                <a:latin typeface="Bookman Old Style" pitchFamily="18" charset="0"/>
              </a:rPr>
              <a:t>biotics</a:t>
            </a:r>
            <a:endParaRPr lang="en-PH" sz="2800" b="1" dirty="0" smtClean="0">
              <a:latin typeface="Bookman Old Style" pitchFamily="18" charset="0"/>
            </a:endParaRPr>
          </a:p>
          <a:p>
            <a:pPr>
              <a:buFont typeface="Wingdings"/>
              <a:buChar char="Ø"/>
            </a:pPr>
            <a:r>
              <a:rPr lang="en-PH" sz="2800" b="1" dirty="0" smtClean="0">
                <a:latin typeface="Bookman Old Style" pitchFamily="18" charset="0"/>
              </a:rPr>
              <a:t>No growth-hormones</a:t>
            </a:r>
          </a:p>
          <a:p>
            <a:pPr>
              <a:buFont typeface="Wingdings"/>
              <a:buChar char="Ø"/>
            </a:pPr>
            <a:r>
              <a:rPr lang="en-PH" sz="2800" b="1" dirty="0" smtClean="0">
                <a:latin typeface="Bookman Old Style" pitchFamily="18" charset="0"/>
              </a:rPr>
              <a:t>Sake from carcinogenic substances</a:t>
            </a:r>
          </a:p>
          <a:p>
            <a:pPr>
              <a:buFont typeface="Wingdings"/>
              <a:buChar char="Ø"/>
            </a:pPr>
            <a:r>
              <a:rPr lang="en-PH" sz="2800" b="1" dirty="0" smtClean="0">
                <a:latin typeface="Bookman Old Style" pitchFamily="18" charset="0"/>
              </a:rPr>
              <a:t>Environment-friendly</a:t>
            </a:r>
          </a:p>
          <a:p>
            <a:pPr>
              <a:buFont typeface="Wingdings"/>
              <a:buChar char="Ø"/>
            </a:pPr>
            <a:r>
              <a:rPr lang="en-PH" sz="2800" b="1" dirty="0" smtClean="0">
                <a:latin typeface="Bookman Old Style" pitchFamily="18" charset="0"/>
              </a:rPr>
              <a:t>In-demand</a:t>
            </a:r>
          </a:p>
          <a:p>
            <a:pPr>
              <a:buFont typeface="Wingdings"/>
              <a:buChar char="Ø"/>
            </a:pPr>
            <a:r>
              <a:rPr lang="en-PH" sz="2800" b="1" dirty="0" smtClean="0">
                <a:latin typeface="Bookman Old Style" pitchFamily="18" charset="0"/>
              </a:rPr>
              <a:t>No competition</a:t>
            </a:r>
          </a:p>
          <a:p>
            <a:pPr>
              <a:buFont typeface="Wingdings"/>
              <a:buChar char="Ø"/>
            </a:pPr>
            <a:r>
              <a:rPr lang="en-PH" sz="2800" b="1" dirty="0" smtClean="0">
                <a:latin typeface="Bookman Old Style" pitchFamily="18" charset="0"/>
              </a:rPr>
              <a:t>Low cost</a:t>
            </a:r>
          </a:p>
          <a:p>
            <a:pPr>
              <a:buFont typeface="Wingdings"/>
              <a:buChar char="Ø"/>
            </a:pPr>
            <a:r>
              <a:rPr lang="en-PH" sz="2800" b="1" dirty="0" smtClean="0">
                <a:latin typeface="Bookman Old Style" pitchFamily="18" charset="0"/>
              </a:rPr>
              <a:t>Many business opportunities</a:t>
            </a:r>
            <a:endParaRPr lang="en-PH" sz="2800" b="1" dirty="0">
              <a:latin typeface="Bookman Old Style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27653" name="TextBox 7"/>
          <p:cNvSpPr txBox="1">
            <a:spLocks noChangeArrowheads="1"/>
          </p:cNvSpPr>
          <p:nvPr/>
        </p:nvSpPr>
        <p:spPr bwMode="auto">
          <a:xfrm>
            <a:off x="4267200" y="3429000"/>
            <a:ext cx="44958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Saguli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preskong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gatas</a:t>
            </a:r>
            <a:r>
              <a:rPr lang="en-US" sz="2000" dirty="0">
                <a:latin typeface="Comic Sans MS" pitchFamily="66" charset="0"/>
              </a:rPr>
              <a:t> (1 </a:t>
            </a:r>
            <a:r>
              <a:rPr lang="en-US" sz="2000" dirty="0" err="1">
                <a:latin typeface="Comic Sans MS" pitchFamily="66" charset="0"/>
              </a:rPr>
              <a:t>baso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kinilis</a:t>
            </a:r>
            <a:r>
              <a:rPr lang="en-US" sz="2000" dirty="0">
                <a:latin typeface="Comic Sans MS" pitchFamily="66" charset="0"/>
              </a:rPr>
              <a:t>: 10 ka </a:t>
            </a:r>
            <a:r>
              <a:rPr lang="en-US" sz="2000" dirty="0" err="1">
                <a:latin typeface="Comic Sans MS" pitchFamily="66" charset="0"/>
              </a:rPr>
              <a:t>baso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gatas</a:t>
            </a:r>
            <a:r>
              <a:rPr lang="en-US" sz="2000" dirty="0">
                <a:latin typeface="Comic Sans MS" pitchFamily="66" charset="0"/>
              </a:rPr>
              <a:t>).</a:t>
            </a:r>
          </a:p>
          <a:p>
            <a:pPr marL="342900" indent="-342900"/>
            <a:r>
              <a:rPr lang="en-US" sz="2000" dirty="0">
                <a:latin typeface="Comic Sans MS" pitchFamily="66" charset="0"/>
              </a:rPr>
              <a:t> 	</a:t>
            </a:r>
            <a:r>
              <a:rPr lang="en-US" sz="2000" dirty="0" err="1">
                <a:latin typeface="Comic Sans MS" pitchFamily="66" charset="0"/>
              </a:rPr>
              <a:t>Tabunan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Manila paper </a:t>
            </a:r>
            <a:r>
              <a:rPr lang="en-US" sz="2000" dirty="0" err="1">
                <a:latin typeface="Comic Sans MS" pitchFamily="66" charset="0"/>
              </a:rPr>
              <a:t>dayon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baatan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goma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/>
            <a:r>
              <a:rPr lang="en-US" sz="2000" dirty="0">
                <a:latin typeface="Comic Sans MS" pitchFamily="66" charset="0"/>
              </a:rPr>
              <a:t> 	</a:t>
            </a:r>
            <a:r>
              <a:rPr lang="en-US" sz="2000" dirty="0" err="1">
                <a:latin typeface="Comic Sans MS" pitchFamily="66" charset="0"/>
              </a:rPr>
              <a:t>Ibalik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mangitngit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mabugnaw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lugar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/>
            <a:r>
              <a:rPr lang="en-US" sz="2000" dirty="0">
                <a:latin typeface="Comic Sans MS" pitchFamily="66" charset="0"/>
              </a:rPr>
              <a:t> 	</a:t>
            </a:r>
            <a:r>
              <a:rPr lang="en-US" sz="2000" dirty="0" err="1">
                <a:latin typeface="Comic Sans MS" pitchFamily="66" charset="0"/>
              </a:rPr>
              <a:t>Inig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labay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pito</a:t>
            </a:r>
            <a:r>
              <a:rPr lang="en-US" sz="2000" dirty="0">
                <a:latin typeface="Comic Sans MS" pitchFamily="66" charset="0"/>
              </a:rPr>
              <a:t> ka </a:t>
            </a:r>
            <a:r>
              <a:rPr lang="en-US" sz="2000" dirty="0" err="1">
                <a:latin typeface="Comic Sans MS" pitchFamily="66" charset="0"/>
              </a:rPr>
              <a:t>adlaw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ilain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duga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keseyo</a:t>
            </a:r>
            <a:r>
              <a:rPr lang="en-US" sz="2000" dirty="0">
                <a:latin typeface="Comic Sans MS" pitchFamily="66" charset="0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867400" y="914400"/>
            <a:ext cx="2743200" cy="2057400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ounded Rectangle 6"/>
          <p:cNvSpPr/>
          <p:nvPr/>
        </p:nvSpPr>
        <p:spPr>
          <a:xfrm>
            <a:off x="1447800" y="3429000"/>
            <a:ext cx="2743200" cy="2286000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perspectiveAbove"/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19200" y="914400"/>
            <a:ext cx="44196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/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Ibutang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kinilis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sudlanan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tabuni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sulatan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petsa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pagbutang</a:t>
            </a:r>
            <a:r>
              <a:rPr lang="en-US" sz="2000" dirty="0">
                <a:latin typeface="Comic Sans MS" pitchFamily="66" charset="0"/>
              </a:rPr>
              <a:t>. </a:t>
            </a:r>
          </a:p>
          <a:p>
            <a:pPr marL="342900" indent="-342900" algn="just"/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Ibutang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mangitngit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mabugnaw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lugar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balig</a:t>
            </a:r>
            <a:r>
              <a:rPr lang="en-US" sz="2000" dirty="0">
                <a:latin typeface="Comic Sans MS" pitchFamily="66" charset="0"/>
              </a:rPr>
              <a:t> lima ka </a:t>
            </a:r>
            <a:r>
              <a:rPr lang="en-US" sz="2000" dirty="0" err="1">
                <a:latin typeface="Comic Sans MS" pitchFamily="66" charset="0"/>
              </a:rPr>
              <a:t>adlaw</a:t>
            </a:r>
            <a:r>
              <a:rPr lang="en-US" sz="2000" dirty="0">
                <a:latin typeface="Comic Sans MS" pitchFamily="66" charset="0"/>
              </a:rPr>
              <a:t>. </a:t>
            </a:r>
            <a:r>
              <a:rPr lang="en-US" sz="2000" dirty="0" err="1">
                <a:latin typeface="Comic Sans MS" pitchFamily="66" charset="0"/>
              </a:rPr>
              <a:t>Sala</a:t>
            </a:r>
            <a:r>
              <a:rPr lang="en-US" sz="2000" dirty="0">
                <a:latin typeface="Comic Sans MS" pitchFamily="66" charset="0"/>
              </a:rPr>
              <a:t>-a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kinilis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 algn="just"/>
            <a:endParaRPr lang="en-US" sz="2000" dirty="0">
              <a:solidFill>
                <a:srgbClr val="FFFFFF"/>
              </a:solidFill>
              <a:latin typeface="Comic Sans MS" pitchFamily="66" charset="0"/>
            </a:endParaRPr>
          </a:p>
        </p:txBody>
      </p:sp>
      <p:pic>
        <p:nvPicPr>
          <p:cNvPr id="37897" name="Picture 1" descr="D:\jhec\HR FILE\st peter logo 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247608" y="0"/>
            <a:ext cx="83551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PROSESO SA PAGHIMO SA LAS: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/>
      <p:bldP spid="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1676400" y="838200"/>
            <a:ext cx="40386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400" dirty="0" err="1">
                <a:latin typeface="Comic Sans MS" pitchFamily="66" charset="0"/>
              </a:rPr>
              <a:t>Ang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duga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saguli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mascovado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nga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asukar</a:t>
            </a:r>
            <a:r>
              <a:rPr lang="en-US" sz="2400" dirty="0">
                <a:latin typeface="Comic Sans MS" pitchFamily="66" charset="0"/>
              </a:rPr>
              <a:t>/</a:t>
            </a:r>
            <a:r>
              <a:rPr lang="en-US" sz="2400" dirty="0" err="1">
                <a:latin typeface="Comic Sans MS" pitchFamily="66" charset="0"/>
              </a:rPr>
              <a:t>kamay</a:t>
            </a:r>
            <a:r>
              <a:rPr lang="en-US" sz="2400" dirty="0">
                <a:latin typeface="Comic Sans MS" pitchFamily="66" charset="0"/>
              </a:rPr>
              <a:t>, kung </a:t>
            </a:r>
            <a:r>
              <a:rPr lang="en-US" sz="2400" dirty="0" err="1">
                <a:latin typeface="Comic Sans MS" pitchFamily="66" charset="0"/>
              </a:rPr>
              <a:t>pilay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gibug-aton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duga</a:t>
            </a:r>
            <a:r>
              <a:rPr lang="en-US" sz="2400" dirty="0">
                <a:latin typeface="Comic Sans MS" pitchFamily="66" charset="0"/>
              </a:rPr>
              <a:t>, </a:t>
            </a:r>
            <a:r>
              <a:rPr lang="en-US" sz="2400" dirty="0" err="1">
                <a:latin typeface="Comic Sans MS" pitchFamily="66" charset="0"/>
              </a:rPr>
              <a:t>mao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usab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ang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gibug-aton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kamay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nga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isagol</a:t>
            </a:r>
            <a:r>
              <a:rPr lang="en-US" sz="2400" dirty="0">
                <a:latin typeface="Comic Sans MS" pitchFamily="66" charset="0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86400" y="3505200"/>
            <a:ext cx="3124200" cy="2590800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perspectiveContrastingLeftFacing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ounded Rectangle 6"/>
          <p:cNvSpPr/>
          <p:nvPr/>
        </p:nvSpPr>
        <p:spPr>
          <a:xfrm>
            <a:off x="5638800" y="609600"/>
            <a:ext cx="2971800" cy="2209800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perspectiveHeroicExtremeLeftFacing"/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678" name="Rectangle 8"/>
          <p:cNvSpPr>
            <a:spLocks noChangeArrowheads="1"/>
          </p:cNvSpPr>
          <p:nvPr/>
        </p:nvSpPr>
        <p:spPr bwMode="auto">
          <a:xfrm>
            <a:off x="1676400" y="4267200"/>
            <a:ext cx="4267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400" dirty="0" err="1">
                <a:latin typeface="Comic Sans MS" pitchFamily="66" charset="0"/>
              </a:rPr>
              <a:t>Inig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labay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pito</a:t>
            </a:r>
            <a:r>
              <a:rPr lang="en-US" sz="2400" dirty="0">
                <a:latin typeface="Comic Sans MS" pitchFamily="66" charset="0"/>
              </a:rPr>
              <a:t> ka </a:t>
            </a:r>
            <a:r>
              <a:rPr lang="en-US" sz="2400" dirty="0" err="1">
                <a:latin typeface="Comic Sans MS" pitchFamily="66" charset="0"/>
              </a:rPr>
              <a:t>adlaw</a:t>
            </a:r>
            <a:r>
              <a:rPr lang="en-US" sz="2400" dirty="0">
                <a:latin typeface="Comic Sans MS" pitchFamily="66" charset="0"/>
              </a:rPr>
              <a:t>, </a:t>
            </a:r>
            <a:r>
              <a:rPr lang="en-US" sz="2400" dirty="0" err="1">
                <a:latin typeface="Comic Sans MS" pitchFamily="66" charset="0"/>
              </a:rPr>
              <a:t>pwede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na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kining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gamiton</a:t>
            </a:r>
            <a:r>
              <a:rPr lang="en-US" sz="2400" dirty="0">
                <a:latin typeface="Comic Sans MS" pitchFamily="66" charset="0"/>
              </a:rPr>
              <a:t>.</a:t>
            </a:r>
          </a:p>
        </p:txBody>
      </p:sp>
      <p:pic>
        <p:nvPicPr>
          <p:cNvPr id="38919" name="Picture 1" descr="D:\jhec\HR FILE\st peter logo 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867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1676400" y="838200"/>
            <a:ext cx="40386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400" dirty="0" err="1">
                <a:latin typeface="Comic Sans MS" pitchFamily="66" charset="0"/>
              </a:rPr>
              <a:t>Ang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duga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saguli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mascovado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nga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asukar</a:t>
            </a:r>
            <a:r>
              <a:rPr lang="en-US" sz="2400" dirty="0">
                <a:latin typeface="Comic Sans MS" pitchFamily="66" charset="0"/>
              </a:rPr>
              <a:t>/</a:t>
            </a:r>
            <a:r>
              <a:rPr lang="en-US" sz="2400" dirty="0" err="1">
                <a:latin typeface="Comic Sans MS" pitchFamily="66" charset="0"/>
              </a:rPr>
              <a:t>kamay</a:t>
            </a:r>
            <a:r>
              <a:rPr lang="en-US" sz="2400" dirty="0">
                <a:latin typeface="Comic Sans MS" pitchFamily="66" charset="0"/>
              </a:rPr>
              <a:t>, kung </a:t>
            </a:r>
            <a:r>
              <a:rPr lang="en-US" sz="2400" dirty="0" err="1">
                <a:latin typeface="Comic Sans MS" pitchFamily="66" charset="0"/>
              </a:rPr>
              <a:t>pilay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gibug-aton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duga</a:t>
            </a:r>
            <a:r>
              <a:rPr lang="en-US" sz="2400" dirty="0">
                <a:latin typeface="Comic Sans MS" pitchFamily="66" charset="0"/>
              </a:rPr>
              <a:t>, </a:t>
            </a:r>
            <a:r>
              <a:rPr lang="en-US" sz="2400" dirty="0" err="1">
                <a:latin typeface="Comic Sans MS" pitchFamily="66" charset="0"/>
              </a:rPr>
              <a:t>mao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usab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ang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gibug-aton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kamay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nga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isagol</a:t>
            </a:r>
            <a:r>
              <a:rPr lang="en-US" sz="2400" dirty="0">
                <a:latin typeface="Comic Sans MS" pitchFamily="66" charset="0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86400" y="3505200"/>
            <a:ext cx="3124200" cy="2590800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perspectiveContrastingLeftFacing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ounded Rectangle 6"/>
          <p:cNvSpPr/>
          <p:nvPr/>
        </p:nvSpPr>
        <p:spPr>
          <a:xfrm>
            <a:off x="5638800" y="609600"/>
            <a:ext cx="2971800" cy="2209800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perspectiveHeroicExtremeLeftFacing"/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678" name="Rectangle 8"/>
          <p:cNvSpPr>
            <a:spLocks noChangeArrowheads="1"/>
          </p:cNvSpPr>
          <p:nvPr/>
        </p:nvSpPr>
        <p:spPr bwMode="auto">
          <a:xfrm>
            <a:off x="1676400" y="4267200"/>
            <a:ext cx="4267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400" dirty="0" err="1">
                <a:latin typeface="Comic Sans MS" pitchFamily="66" charset="0"/>
              </a:rPr>
              <a:t>Inig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labay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pito</a:t>
            </a:r>
            <a:r>
              <a:rPr lang="en-US" sz="2400" dirty="0">
                <a:latin typeface="Comic Sans MS" pitchFamily="66" charset="0"/>
              </a:rPr>
              <a:t> ka </a:t>
            </a:r>
            <a:r>
              <a:rPr lang="en-US" sz="2400" dirty="0" err="1">
                <a:latin typeface="Comic Sans MS" pitchFamily="66" charset="0"/>
              </a:rPr>
              <a:t>adlaw</a:t>
            </a:r>
            <a:r>
              <a:rPr lang="en-US" sz="2400" dirty="0">
                <a:latin typeface="Comic Sans MS" pitchFamily="66" charset="0"/>
              </a:rPr>
              <a:t>, </a:t>
            </a:r>
            <a:r>
              <a:rPr lang="en-US" sz="2400" dirty="0" err="1">
                <a:latin typeface="Comic Sans MS" pitchFamily="66" charset="0"/>
              </a:rPr>
              <a:t>pwede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na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kining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gamiton</a:t>
            </a:r>
            <a:r>
              <a:rPr lang="en-US" sz="2400" dirty="0">
                <a:latin typeface="Comic Sans MS" pitchFamily="66" charset="0"/>
              </a:rPr>
              <a:t>.</a:t>
            </a:r>
          </a:p>
        </p:txBody>
      </p:sp>
      <p:pic>
        <p:nvPicPr>
          <p:cNvPr id="38919" name="Picture 1" descr="D:\jhec\HR FILE\st peter logo 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2867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29700" name="Rectangle 1"/>
          <p:cNvSpPr>
            <a:spLocks noChangeArrowheads="1"/>
          </p:cNvSpPr>
          <p:nvPr/>
        </p:nvSpPr>
        <p:spPr bwMode="auto">
          <a:xfrm>
            <a:off x="1524000" y="1066800"/>
            <a:ext cx="72390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 eaLnBrk="0" hangingPunct="0">
              <a:buFont typeface="Wingdings" pitchFamily="2" charset="2"/>
              <a:buChar char="q"/>
              <a:tabLst>
                <a:tab pos="800100" algn="l"/>
                <a:tab pos="10287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duha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kutsara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LAS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sagulan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litro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tubig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800100" algn="l"/>
                <a:tab pos="10287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LAS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magamit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direkta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solidFill>
                <a:srgbClr val="C00000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800100" algn="l"/>
                <a:tab pos="10287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Ibisbis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dahon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punoan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apan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ayaw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bag-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ong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binalhin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800100" algn="l"/>
                <a:tab pos="10287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pagkaon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imnonon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hayopan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Ayaw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kini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gamita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buntis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bag-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ong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nanganak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o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bata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pa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kaayo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solidFill>
                <a:srgbClr val="C00000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800100" algn="l"/>
                <a:tab pos="10287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LAS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pwede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ibisbis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hanig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baboy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o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alad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baboy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tae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makapawala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baho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800100" algn="l"/>
                <a:tab pos="10287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LAS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pwede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usab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ibisibis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compost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paglabay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7 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adlaw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pwede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ibasal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compost.</a:t>
            </a:r>
            <a:endParaRPr lang="en-US" sz="36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1752600" y="0"/>
            <a:ext cx="6858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tabLst>
                <a:tab pos="342900" algn="l"/>
                <a:tab pos="800100" algn="l"/>
              </a:tabLst>
            </a:pP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Paggamit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</a:p>
          <a:p>
            <a:pPr algn="ctr" eaLnBrk="0" hangingPunct="0">
              <a:tabLst>
                <a:tab pos="342900" algn="l"/>
                <a:tab pos="800100" algn="l"/>
              </a:tabLst>
            </a:pP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Lactic Acid Serum (LAS)</a:t>
            </a:r>
            <a:endParaRPr lang="en-US" sz="1400" b="1" dirty="0">
              <a:ea typeface="Times New Roman" pitchFamily="18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9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4" name="WordArt 7"/>
          <p:cNvSpPr>
            <a:spLocks noChangeArrowheads="1" noChangeShapeType="1" noTextEdit="1"/>
          </p:cNvSpPr>
          <p:nvPr/>
        </p:nvSpPr>
        <p:spPr bwMode="auto">
          <a:xfrm>
            <a:off x="1524000" y="1676400"/>
            <a:ext cx="7234238" cy="2895600"/>
          </a:xfrm>
          <a:prstGeom prst="rect">
            <a:avLst/>
          </a:prstGeom>
          <a:noFill/>
        </p:spPr>
        <p:txBody>
          <a:bodyPr wrap="none" fromWordArt="1" anchor="ctr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balanced" dir="t"/>
            </a:scene3d>
            <a:sp3d extrusionH="101600">
              <a:bevelT w="38100" h="38100"/>
              <a:bevelB w="38100" h="38100"/>
              <a:extrusionClr>
                <a:srgbClr val="00B0F0"/>
              </a:extrusionClr>
              <a:contourClr>
                <a:schemeClr val="tx1">
                  <a:lumMod val="20000"/>
                  <a:lumOff val="8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kern="10" dirty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Fish Amino Acid </a:t>
            </a:r>
          </a:p>
          <a:p>
            <a:pPr algn="ctr">
              <a:defRPr/>
            </a:pPr>
            <a:r>
              <a:rPr lang="en-US" sz="3600" kern="10" dirty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(FAA)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27652" name="Picture 9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066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63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</p:pic>
      <p:pic>
        <p:nvPicPr>
          <p:cNvPr id="27653" name="Picture 11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429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63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</p:pic>
      <p:pic>
        <p:nvPicPr>
          <p:cNvPr id="41989" name="Picture 1" descr="D:\jhec\HR FILE\st peter logo 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 Box 19"/>
          <p:cNvSpPr txBox="1">
            <a:spLocks noChangeArrowheads="1"/>
          </p:cNvSpPr>
          <p:nvPr/>
        </p:nvSpPr>
        <p:spPr bwMode="auto">
          <a:xfrm>
            <a:off x="3962400" y="3276600"/>
            <a:ext cx="1905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1 kg. Fish</a:t>
            </a:r>
          </a:p>
        </p:txBody>
      </p:sp>
      <p:sp>
        <p:nvSpPr>
          <p:cNvPr id="31752" name="Text Box 28"/>
          <p:cNvSpPr txBox="1">
            <a:spLocks noChangeArrowheads="1"/>
          </p:cNvSpPr>
          <p:nvPr/>
        </p:nvSpPr>
        <p:spPr bwMode="auto">
          <a:xfrm>
            <a:off x="5638800" y="5791200"/>
            <a:ext cx="2590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Wooden Ladle</a:t>
            </a:r>
          </a:p>
        </p:txBody>
      </p:sp>
      <p:pic>
        <p:nvPicPr>
          <p:cNvPr id="9" name="Picture 11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400" y="3505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317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sp>
        <p:nvSpPr>
          <p:cNvPr id="31754" name="Text Box 21"/>
          <p:cNvSpPr txBox="1">
            <a:spLocks noChangeArrowheads="1"/>
          </p:cNvSpPr>
          <p:nvPr/>
        </p:nvSpPr>
        <p:spPr bwMode="auto">
          <a:xfrm>
            <a:off x="2057400" y="5791200"/>
            <a:ext cx="2286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Manila Paper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71600" y="152400"/>
            <a:ext cx="77724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MGA KINAHANGLANON SA PAGHIMO UG FAA: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1" grpId="0"/>
      <p:bldP spid="31752" grpId="0"/>
      <p:bldP spid="31754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43011" name="Text Box 22"/>
          <p:cNvSpPr txBox="1">
            <a:spLocks noChangeArrowheads="1"/>
          </p:cNvSpPr>
          <p:nvPr/>
        </p:nvSpPr>
        <p:spPr bwMode="auto">
          <a:xfrm>
            <a:off x="5334000" y="5486400"/>
            <a:ext cx="2514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Knife and Chopping Board</a:t>
            </a:r>
          </a:p>
        </p:txBody>
      </p:sp>
      <p:pic>
        <p:nvPicPr>
          <p:cNvPr id="7" name="Picture 10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752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FFFFFF">
                <a:alpha val="60000"/>
              </a:srgb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635000"/>
          </a:effectLst>
          <a:scene3d>
            <a:camera prst="perspectiveContrastingRightFacing"/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sp>
        <p:nvSpPr>
          <p:cNvPr id="43013" name="Text Box 23"/>
          <p:cNvSpPr txBox="1">
            <a:spLocks noChangeArrowheads="1"/>
          </p:cNvSpPr>
          <p:nvPr/>
        </p:nvSpPr>
        <p:spPr bwMode="auto">
          <a:xfrm>
            <a:off x="1447800" y="4343400"/>
            <a:ext cx="3276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½ kg. </a:t>
            </a:r>
            <a:r>
              <a:rPr lang="en-US" sz="2400" b="1" dirty="0" err="1">
                <a:latin typeface="Comic Sans MS" pitchFamily="66" charset="0"/>
              </a:rPr>
              <a:t>Muscovado</a:t>
            </a:r>
            <a:r>
              <a:rPr lang="en-US" sz="2400" b="1" dirty="0">
                <a:latin typeface="Comic Sans MS" pitchFamily="66" charset="0"/>
              </a:rPr>
              <a:t> Sugar</a:t>
            </a:r>
          </a:p>
        </p:txBody>
      </p:sp>
      <p:pic>
        <p:nvPicPr>
          <p:cNvPr id="12" name="Picture 14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28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0"/>
          </a:effectLst>
          <a:scene3d>
            <a:camera prst="perspectiveRelaxedModerately"/>
            <a:lightRig rig="glow" dir="t">
              <a:rot lat="0" lon="0" rev="14100000"/>
            </a:lightRig>
          </a:scene3d>
          <a:sp3d prstMaterial="softEdge">
            <a:bevelT w="127000" prst="divot"/>
          </a:sp3d>
        </p:spPr>
      </p:pic>
      <p:sp>
        <p:nvSpPr>
          <p:cNvPr id="43015" name="Text Box 15"/>
          <p:cNvSpPr txBox="1">
            <a:spLocks noChangeArrowheads="1"/>
          </p:cNvSpPr>
          <p:nvPr/>
        </p:nvSpPr>
        <p:spPr bwMode="auto">
          <a:xfrm>
            <a:off x="5867400" y="2514600"/>
            <a:ext cx="1752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Strainer</a:t>
            </a:r>
          </a:p>
        </p:txBody>
      </p:sp>
      <p:pic>
        <p:nvPicPr>
          <p:cNvPr id="16" name="Picture 15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276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27000"/>
          </a:effectLst>
          <a:scene3d>
            <a:camera prst="perspectiveRelaxedModerately"/>
            <a:lightRig rig="glow" dir="t">
              <a:rot lat="0" lon="0" rev="14100000"/>
            </a:lightRig>
          </a:scene3d>
          <a:sp3d prstMaterial="softEdge">
            <a:bevelT w="127000" prst="divot"/>
          </a:sp3d>
        </p:spPr>
      </p:pic>
      <p:pic>
        <p:nvPicPr>
          <p:cNvPr id="43017" name="Picture 1" descr="D:\jhec\HR FILE\st peter logo 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  <p:bldP spid="43013" grpId="0"/>
      <p:bldP spid="430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4" name="Picture 14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114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6" name="Picture 1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81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ContrastingLef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7" name="Picture 10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1371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sp>
        <p:nvSpPr>
          <p:cNvPr id="44038" name="Text Box 23"/>
          <p:cNvSpPr txBox="1">
            <a:spLocks noChangeArrowheads="1"/>
          </p:cNvSpPr>
          <p:nvPr/>
        </p:nvSpPr>
        <p:spPr bwMode="auto">
          <a:xfrm>
            <a:off x="4191000" y="685800"/>
            <a:ext cx="236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Rubber string</a:t>
            </a:r>
          </a:p>
        </p:txBody>
      </p:sp>
      <p:sp>
        <p:nvSpPr>
          <p:cNvPr id="44039" name="Text Box 22"/>
          <p:cNvSpPr txBox="1">
            <a:spLocks noChangeArrowheads="1"/>
          </p:cNvSpPr>
          <p:nvPr/>
        </p:nvSpPr>
        <p:spPr bwMode="auto">
          <a:xfrm>
            <a:off x="3581400" y="6172200"/>
            <a:ext cx="2743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Weighing Scale</a:t>
            </a:r>
          </a:p>
        </p:txBody>
      </p:sp>
      <p:sp>
        <p:nvSpPr>
          <p:cNvPr id="44040" name="Text Box 19"/>
          <p:cNvSpPr txBox="1">
            <a:spLocks noChangeArrowheads="1"/>
          </p:cNvSpPr>
          <p:nvPr/>
        </p:nvSpPr>
        <p:spPr bwMode="auto">
          <a:xfrm>
            <a:off x="4191000" y="3657600"/>
            <a:ext cx="2514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1 Mayonnaise Can</a:t>
            </a:r>
          </a:p>
        </p:txBody>
      </p:sp>
      <p:pic>
        <p:nvPicPr>
          <p:cNvPr id="44041" name="Picture 1" descr="D:\jhec\HR FILE\st peter logo 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/>
      <p:bldP spid="44039" grpId="0"/>
      <p:bldP spid="440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34821" name="TextBox 7"/>
          <p:cNvSpPr txBox="1">
            <a:spLocks noChangeArrowheads="1"/>
          </p:cNvSpPr>
          <p:nvPr/>
        </p:nvSpPr>
        <p:spPr bwMode="auto">
          <a:xfrm>
            <a:off x="1524000" y="838200"/>
            <a:ext cx="3733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400" dirty="0" err="1">
                <a:latin typeface="Comic Sans MS" pitchFamily="66" charset="0"/>
              </a:rPr>
              <a:t>Pagtimbang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usa</a:t>
            </a:r>
            <a:r>
              <a:rPr lang="en-US" sz="2400" dirty="0">
                <a:latin typeface="Comic Sans MS" pitchFamily="66" charset="0"/>
              </a:rPr>
              <a:t> ka </a:t>
            </a:r>
            <a:r>
              <a:rPr lang="en-US" sz="2400" dirty="0" err="1">
                <a:latin typeface="Comic Sans MS" pitchFamily="66" charset="0"/>
              </a:rPr>
              <a:t>kilong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hasang</a:t>
            </a:r>
            <a:r>
              <a:rPr lang="en-US" sz="2400" dirty="0">
                <a:latin typeface="Comic Sans MS" pitchFamily="66" charset="0"/>
              </a:rPr>
              <a:t>, </a:t>
            </a:r>
            <a:r>
              <a:rPr lang="en-US" sz="2400" dirty="0" err="1">
                <a:latin typeface="Comic Sans MS" pitchFamily="66" charset="0"/>
              </a:rPr>
              <a:t>tinai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dugo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isda</a:t>
            </a:r>
            <a:r>
              <a:rPr lang="en-US" sz="2400" dirty="0">
                <a:latin typeface="Comic Sans MS" pitchFamily="66" charset="0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38800" y="609600"/>
            <a:ext cx="3200400" cy="1828800"/>
          </a:xfrm>
          <a:prstGeom prst="roundRect">
            <a:avLst/>
          </a:prstGeom>
          <a:blipFill rotWithShape="0">
            <a:blip r:embed="rId2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perspectiveAbove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ounded Rectangle 7"/>
          <p:cNvSpPr/>
          <p:nvPr/>
        </p:nvSpPr>
        <p:spPr>
          <a:xfrm>
            <a:off x="4876800" y="4800600"/>
            <a:ext cx="3200400" cy="1828800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perspectiveHeroicExtremeLeftFacing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ounded Rectangle 8"/>
          <p:cNvSpPr/>
          <p:nvPr/>
        </p:nvSpPr>
        <p:spPr>
          <a:xfrm>
            <a:off x="1676400" y="2286000"/>
            <a:ext cx="3200400" cy="1828800"/>
          </a:xfrm>
          <a:prstGeom prst="roundRect">
            <a:avLst/>
          </a:prstGeom>
          <a:blipFill rotWithShape="0">
            <a:blip r:embed="rId4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perspectiveAbove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24400" y="2438400"/>
            <a:ext cx="40386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sv-SE" sz="20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sv-SE" sz="2000" dirty="0">
                <a:latin typeface="Comic Sans MS" pitchFamily="66" charset="0"/>
              </a:rPr>
              <a:t>Tugbangi kini ug usa ka kilong kamay unya sagola ug maayo.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Isulod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sudlanan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dayon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tabuni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Manila paper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baati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guma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dayon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sulati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petsa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paghimo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petsa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pagharvest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  <a:p>
            <a:pPr marL="342900" indent="-342900"/>
            <a:endParaRPr lang="en-US" sz="2000" dirty="0">
              <a:solidFill>
                <a:srgbClr val="FFFFFF"/>
              </a:solidFill>
              <a:latin typeface="Comic Sans MS" pitchFamily="66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47800" y="4724400"/>
            <a:ext cx="35814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3429000" algn="l"/>
              </a:tabLst>
            </a:pP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Ibutang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mangitngit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mabugnaw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lugar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  <a:p>
            <a:pPr algn="just" eaLnBrk="0" hangingPunct="0"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3429000" algn="l"/>
              </a:tabLst>
            </a:pP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Tagui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sulod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tulo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Ilain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duga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apuya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Andam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kining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0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gamiton</a:t>
            </a:r>
            <a:r>
              <a:rPr lang="en-US" sz="20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</p:txBody>
      </p:sp>
      <p:pic>
        <p:nvPicPr>
          <p:cNvPr id="45065" name="Picture 1" descr="D:\jhec\HR FILE\st peter logo 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753562" y="0"/>
            <a:ext cx="839043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PROSESO SA PAGHIMO SA FAA: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/>
      <p:bldP spid="10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35844" name="Rectangle 1"/>
          <p:cNvSpPr>
            <a:spLocks noChangeArrowheads="1"/>
          </p:cNvSpPr>
          <p:nvPr/>
        </p:nvSpPr>
        <p:spPr bwMode="auto">
          <a:xfrm>
            <a:off x="1676400" y="1600200"/>
            <a:ext cx="6858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1485900" algn="l"/>
                <a:tab pos="3429000" algn="l"/>
              </a:tabLst>
            </a:pP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Magamit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direkta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							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solidFill>
                <a:srgbClr val="C00000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1485900" algn="l"/>
                <a:tab pos="3429000" algn="l"/>
              </a:tabLst>
            </a:pP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Yuta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	-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ibisibis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direkta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uma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1485900" algn="l"/>
                <a:tab pos="34290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					-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ibisibis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compost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unya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hiposon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					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dayon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isabwag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uma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1485900" algn="l"/>
                <a:tab pos="34290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ibisibis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dahon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punoan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 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Gikan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			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pagdumaga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hangtud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mamonga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					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kinahanglan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e-spray ka-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matag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				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1485900" algn="l"/>
                <a:tab pos="34290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–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lawog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imnonon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							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kada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kinsi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adlaw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hangtod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							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maharvest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3600" dirty="0">
              <a:solidFill>
                <a:srgbClr val="C00000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46085" name="Rectangle 4"/>
          <p:cNvSpPr>
            <a:spLocks noChangeArrowheads="1"/>
          </p:cNvSpPr>
          <p:nvPr/>
        </p:nvSpPr>
        <p:spPr bwMode="auto">
          <a:xfrm>
            <a:off x="1600200" y="228600"/>
            <a:ext cx="70866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tabLst>
                <a:tab pos="342900" algn="l"/>
                <a:tab pos="800100" algn="l"/>
              </a:tabLst>
            </a:pP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Paggamit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8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</a:p>
          <a:p>
            <a:pPr algn="ctr" eaLnBrk="0" hangingPunct="0">
              <a:tabLst>
                <a:tab pos="342900" algn="l"/>
                <a:tab pos="800100" algn="l"/>
              </a:tabLst>
            </a:pPr>
            <a:r>
              <a:rPr lang="en-US" sz="28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Fish Amino Acid (FAA)</a:t>
            </a:r>
            <a:endParaRPr lang="en-US" sz="1400" b="1" dirty="0">
              <a:ea typeface="Times New Roman" pitchFamily="18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Rounded Rectangle 2"/>
          <p:cNvSpPr/>
          <p:nvPr/>
        </p:nvSpPr>
        <p:spPr>
          <a:xfrm>
            <a:off x="2590800" y="152400"/>
            <a:ext cx="3657600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600" b="1" dirty="0" smtClean="0">
                <a:latin typeface="Bookman Old Style" pitchFamily="18" charset="0"/>
              </a:rPr>
              <a:t>Chemical </a:t>
            </a:r>
            <a:endParaRPr lang="en-PH" sz="3600" b="1" dirty="0"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143000"/>
            <a:ext cx="8382000" cy="54864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/>
              <a:buChar char="Ø"/>
            </a:pPr>
            <a:r>
              <a:rPr lang="en-PH" sz="3600" b="1" dirty="0" smtClean="0">
                <a:latin typeface="Bookman Old Style" pitchFamily="18" charset="0"/>
              </a:rPr>
              <a:t>Lots of chemical inputs</a:t>
            </a:r>
          </a:p>
          <a:p>
            <a:pPr>
              <a:buFont typeface="Wingdings"/>
              <a:buChar char="Ø"/>
            </a:pPr>
            <a:r>
              <a:rPr lang="en-PH" sz="3600" b="1" dirty="0" smtClean="0">
                <a:latin typeface="Bookman Old Style" pitchFamily="18" charset="0"/>
              </a:rPr>
              <a:t>Use of anti-</a:t>
            </a:r>
            <a:r>
              <a:rPr lang="en-PH" sz="3600" b="1" dirty="0" err="1" smtClean="0">
                <a:latin typeface="Bookman Old Style" pitchFamily="18" charset="0"/>
              </a:rPr>
              <a:t>biotics</a:t>
            </a:r>
            <a:endParaRPr lang="en-PH" sz="3600" b="1" dirty="0" smtClean="0">
              <a:latin typeface="Bookman Old Style" pitchFamily="18" charset="0"/>
            </a:endParaRPr>
          </a:p>
          <a:p>
            <a:pPr>
              <a:buFont typeface="Wingdings"/>
              <a:buChar char="Ø"/>
            </a:pPr>
            <a:r>
              <a:rPr lang="en-PH" sz="3600" b="1" dirty="0" smtClean="0">
                <a:latin typeface="Bookman Old Style" pitchFamily="18" charset="0"/>
              </a:rPr>
              <a:t>Use of growth hormones</a:t>
            </a:r>
          </a:p>
          <a:p>
            <a:pPr>
              <a:buFont typeface="Wingdings"/>
              <a:buChar char="Ø"/>
            </a:pPr>
            <a:r>
              <a:rPr lang="en-PH" sz="3600" b="1" dirty="0" smtClean="0">
                <a:latin typeface="Bookman Old Style" pitchFamily="18" charset="0"/>
              </a:rPr>
              <a:t>High risk of cancer</a:t>
            </a:r>
          </a:p>
          <a:p>
            <a:pPr>
              <a:buFont typeface="Wingdings"/>
              <a:buChar char="Ø"/>
            </a:pPr>
            <a:r>
              <a:rPr lang="en-PH" sz="3600" b="1" dirty="0" smtClean="0">
                <a:latin typeface="Bookman Old Style" pitchFamily="18" charset="0"/>
              </a:rPr>
              <a:t>High competition in the market</a:t>
            </a:r>
          </a:p>
          <a:p>
            <a:pPr>
              <a:buFont typeface="Wingdings"/>
              <a:buChar char="Ø"/>
            </a:pPr>
            <a:r>
              <a:rPr lang="en-PH" sz="3600" b="1" dirty="0" smtClean="0">
                <a:latin typeface="Bookman Old Style" pitchFamily="18" charset="0"/>
              </a:rPr>
              <a:t>High operation cost</a:t>
            </a:r>
          </a:p>
          <a:p>
            <a:pPr>
              <a:buFont typeface="Wingdings"/>
              <a:buChar char="Ø"/>
            </a:pPr>
            <a:r>
              <a:rPr lang="en-PH" sz="3600" b="1" dirty="0" smtClean="0">
                <a:latin typeface="Bookman Old Style" pitchFamily="18" charset="0"/>
              </a:rPr>
              <a:t>Harmful to the environment</a:t>
            </a:r>
            <a:endParaRPr lang="en-PH" sz="3600" b="1" dirty="0">
              <a:latin typeface="Bookman Old Style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4" name="WordArt 7"/>
          <p:cNvSpPr>
            <a:spLocks noChangeArrowheads="1" noChangeShapeType="1" noTextEdit="1"/>
          </p:cNvSpPr>
          <p:nvPr/>
        </p:nvSpPr>
        <p:spPr bwMode="auto">
          <a:xfrm>
            <a:off x="1524000" y="1828800"/>
            <a:ext cx="7234238" cy="2590800"/>
          </a:xfrm>
          <a:prstGeom prst="rect">
            <a:avLst/>
          </a:prstGeom>
          <a:noFill/>
        </p:spPr>
        <p:txBody>
          <a:bodyPr wrap="none" fromWordArt="1" anchor="ctr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balanced" dir="t"/>
            </a:scene3d>
            <a:sp3d extrusionH="101600">
              <a:bevelT w="38100" h="38100"/>
              <a:bevelB w="38100" h="38100"/>
              <a:extrusionClr>
                <a:srgbClr val="00B0F0"/>
              </a:extrusionClr>
              <a:contourClr>
                <a:schemeClr val="tx1">
                  <a:lumMod val="20000"/>
                  <a:lumOff val="8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kern="10" dirty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Calcium Phosphate </a:t>
            </a:r>
          </a:p>
          <a:p>
            <a:pPr algn="ctr">
              <a:defRPr/>
            </a:pPr>
            <a:r>
              <a:rPr lang="en-US" sz="3600" kern="10" dirty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(Calphos)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066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Above"/>
            <a:lightRig rig="glow" dir="t">
              <a:rot lat="0" lon="0" rev="4800000"/>
            </a:lightRig>
          </a:scene3d>
          <a:sp3d prstMaterial="matte">
            <a:bevelT w="127000" h="63500" prst="divot"/>
          </a:sp3d>
        </p:spPr>
      </p:pic>
      <p:pic>
        <p:nvPicPr>
          <p:cNvPr id="3379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200400"/>
            <a:ext cx="3200400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Above"/>
            <a:lightRig rig="glow" dir="t">
              <a:rot lat="0" lon="0" rev="4800000"/>
            </a:lightRig>
          </a:scene3d>
          <a:sp3d prstMaterial="matte">
            <a:bevelT w="127000" h="63500" prst="divot"/>
          </a:sp3d>
        </p:spPr>
      </p:pic>
      <p:pic>
        <p:nvPicPr>
          <p:cNvPr id="3379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200400"/>
            <a:ext cx="3200400" cy="237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Above"/>
            <a:lightRig rig="glow" dir="t">
              <a:rot lat="0" lon="0" rev="4800000"/>
            </a:lightRig>
          </a:scene3d>
          <a:sp3d prstMaterial="matte">
            <a:bevelT w="127000" h="63500" prst="divot"/>
          </a:sp3d>
        </p:spPr>
      </p:pic>
      <p:pic>
        <p:nvPicPr>
          <p:cNvPr id="48134" name="Picture 1" descr="D:\jhec\HR FILE\st peter logo 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0" name="TextBox 18"/>
          <p:cNvSpPr txBox="1">
            <a:spLocks noChangeArrowheads="1"/>
          </p:cNvSpPr>
          <p:nvPr/>
        </p:nvSpPr>
        <p:spPr bwMode="auto">
          <a:xfrm>
            <a:off x="6248400" y="1752600"/>
            <a:ext cx="2057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1 kg. Eggshell</a:t>
            </a:r>
          </a:p>
        </p:txBody>
      </p:sp>
      <p:sp>
        <p:nvSpPr>
          <p:cNvPr id="38921" name="TextBox 19"/>
          <p:cNvSpPr txBox="1">
            <a:spLocks noChangeArrowheads="1"/>
          </p:cNvSpPr>
          <p:nvPr/>
        </p:nvSpPr>
        <p:spPr bwMode="auto">
          <a:xfrm>
            <a:off x="1447800" y="5715000"/>
            <a:ext cx="2895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10 L White Coconut Vinegar</a:t>
            </a:r>
          </a:p>
        </p:txBody>
      </p:sp>
      <p:sp>
        <p:nvSpPr>
          <p:cNvPr id="38922" name="TextBox 20"/>
          <p:cNvSpPr txBox="1">
            <a:spLocks noChangeArrowheads="1"/>
          </p:cNvSpPr>
          <p:nvPr/>
        </p:nvSpPr>
        <p:spPr bwMode="auto">
          <a:xfrm>
            <a:off x="5791200" y="5638800"/>
            <a:ext cx="2362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Mortar and Pestle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71600" y="0"/>
            <a:ext cx="77724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MGA KINAHANGLANON SA PAGHIMO UG </a:t>
            </a:r>
            <a:r>
              <a:rPr lang="en-US" sz="32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Calphos</a:t>
            </a:r>
            <a:r>
              <a:rPr lang="en-US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0" grpId="0"/>
      <p:bldP spid="38921" grpId="0"/>
      <p:bldP spid="38922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49155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304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</p:pic>
      <p:pic>
        <p:nvPicPr>
          <p:cNvPr id="11" name="Picture 10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3352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</p:pic>
      <p:pic>
        <p:nvPicPr>
          <p:cNvPr id="12" name="Picture 13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04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</p:pic>
      <p:sp>
        <p:nvSpPr>
          <p:cNvPr id="49159" name="Text Box 23"/>
          <p:cNvSpPr txBox="1">
            <a:spLocks noChangeArrowheads="1"/>
          </p:cNvSpPr>
          <p:nvPr/>
        </p:nvSpPr>
        <p:spPr bwMode="auto">
          <a:xfrm>
            <a:off x="1752600" y="5715000"/>
            <a:ext cx="2819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Manila Paper</a:t>
            </a:r>
          </a:p>
        </p:txBody>
      </p:sp>
      <p:sp>
        <p:nvSpPr>
          <p:cNvPr id="49160" name="Text Box 20"/>
          <p:cNvSpPr txBox="1">
            <a:spLocks noChangeArrowheads="1"/>
          </p:cNvSpPr>
          <p:nvPr/>
        </p:nvSpPr>
        <p:spPr bwMode="auto">
          <a:xfrm>
            <a:off x="5715000" y="5638800"/>
            <a:ext cx="2133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Strainer</a:t>
            </a:r>
          </a:p>
        </p:txBody>
      </p:sp>
      <p:sp>
        <p:nvSpPr>
          <p:cNvPr id="49161" name="Text Box 28"/>
          <p:cNvSpPr txBox="1">
            <a:spLocks noChangeArrowheads="1"/>
          </p:cNvSpPr>
          <p:nvPr/>
        </p:nvSpPr>
        <p:spPr bwMode="auto">
          <a:xfrm>
            <a:off x="5715000" y="2590800"/>
            <a:ext cx="2743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Wooden Ladle</a:t>
            </a:r>
          </a:p>
        </p:txBody>
      </p:sp>
      <p:sp>
        <p:nvSpPr>
          <p:cNvPr id="49162" name="TextBox 23"/>
          <p:cNvSpPr txBox="1">
            <a:spLocks noChangeArrowheads="1"/>
          </p:cNvSpPr>
          <p:nvPr/>
        </p:nvSpPr>
        <p:spPr bwMode="auto">
          <a:xfrm>
            <a:off x="2286000" y="2514600"/>
            <a:ext cx="1676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Pan</a:t>
            </a:r>
          </a:p>
        </p:txBody>
      </p:sp>
      <p:pic>
        <p:nvPicPr>
          <p:cNvPr id="17" name="Picture 14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3352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  <a:softEdge rad="63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9" grpId="0"/>
      <p:bldP spid="49160" grpId="0"/>
      <p:bldP spid="49161" grpId="0"/>
      <p:bldP spid="4916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4" name="Picture 14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1148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6" name="Picture 1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81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ContrastingLef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7" name="Picture 10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1371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sp>
        <p:nvSpPr>
          <p:cNvPr id="50182" name="Text Box 23"/>
          <p:cNvSpPr txBox="1">
            <a:spLocks noChangeArrowheads="1"/>
          </p:cNvSpPr>
          <p:nvPr/>
        </p:nvSpPr>
        <p:spPr bwMode="auto">
          <a:xfrm>
            <a:off x="4191000" y="685800"/>
            <a:ext cx="236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Rubber string</a:t>
            </a:r>
          </a:p>
        </p:txBody>
      </p:sp>
      <p:sp>
        <p:nvSpPr>
          <p:cNvPr id="50183" name="Text Box 22"/>
          <p:cNvSpPr txBox="1">
            <a:spLocks noChangeArrowheads="1"/>
          </p:cNvSpPr>
          <p:nvPr/>
        </p:nvSpPr>
        <p:spPr bwMode="auto">
          <a:xfrm>
            <a:off x="3581400" y="6172200"/>
            <a:ext cx="2743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Weighing Scale</a:t>
            </a:r>
          </a:p>
        </p:txBody>
      </p:sp>
      <p:sp>
        <p:nvSpPr>
          <p:cNvPr id="50184" name="Text Box 19"/>
          <p:cNvSpPr txBox="1">
            <a:spLocks noChangeArrowheads="1"/>
          </p:cNvSpPr>
          <p:nvPr/>
        </p:nvSpPr>
        <p:spPr bwMode="auto">
          <a:xfrm>
            <a:off x="4191000" y="3657600"/>
            <a:ext cx="2514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1 Mayonnaise Can</a:t>
            </a:r>
          </a:p>
        </p:txBody>
      </p:sp>
      <p:pic>
        <p:nvPicPr>
          <p:cNvPr id="50185" name="Picture 1" descr="D:\jhec\HR FILE\st peter logo 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/>
      <p:bldP spid="50183" grpId="0"/>
      <p:bldP spid="5018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41989" name="TextBox 7"/>
          <p:cNvSpPr txBox="1">
            <a:spLocks noChangeArrowheads="1"/>
          </p:cNvSpPr>
          <p:nvPr/>
        </p:nvSpPr>
        <p:spPr bwMode="auto">
          <a:xfrm>
            <a:off x="4419600" y="1143000"/>
            <a:ext cx="47244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400" dirty="0" err="1">
                <a:latin typeface="Comic Sans MS" pitchFamily="66" charset="0"/>
              </a:rPr>
              <a:t>Dugmoka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ang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tipaka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itlog</a:t>
            </a:r>
            <a:r>
              <a:rPr lang="en-US" sz="2400" dirty="0">
                <a:solidFill>
                  <a:srgbClr val="FFFFFF"/>
                </a:solidFill>
                <a:latin typeface="Comic Sans MS" pitchFamily="66" charset="0"/>
              </a:rPr>
              <a:t>. </a:t>
            </a:r>
            <a:r>
              <a:rPr lang="en-US" sz="2400" dirty="0" err="1">
                <a:latin typeface="Comic Sans MS" pitchFamily="66" charset="0"/>
              </a:rPr>
              <a:t>Labing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pino</a:t>
            </a:r>
            <a:r>
              <a:rPr lang="en-US" sz="2400" dirty="0">
                <a:latin typeface="Comic Sans MS" pitchFamily="66" charset="0"/>
              </a:rPr>
              <a:t>, </a:t>
            </a:r>
            <a:r>
              <a:rPr lang="en-US" sz="2400" dirty="0" err="1">
                <a:latin typeface="Comic Sans MS" pitchFamily="66" charset="0"/>
              </a:rPr>
              <a:t>mas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maayo</a:t>
            </a:r>
            <a:r>
              <a:rPr lang="en-US" sz="2400" dirty="0">
                <a:latin typeface="Comic Sans MS" pitchFamily="66" charset="0"/>
              </a:rPr>
              <a:t>.</a:t>
            </a:r>
          </a:p>
          <a:p>
            <a:pPr marL="342900" indent="-342900"/>
            <a:r>
              <a:rPr lang="en-US" sz="2400" dirty="0">
                <a:latin typeface="Comic Sans MS" pitchFamily="66" charset="0"/>
              </a:rPr>
              <a:t>	</a:t>
            </a:r>
            <a:r>
              <a:rPr lang="en-US" sz="2400" dirty="0" err="1">
                <a:latin typeface="Comic Sans MS" pitchFamily="66" charset="0"/>
              </a:rPr>
              <a:t>Sangaga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kini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hangtud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mapulapula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na</a:t>
            </a:r>
            <a:r>
              <a:rPr lang="en-US" sz="2400" dirty="0">
                <a:latin typeface="Comic Sans MS" pitchFamily="66" charset="0"/>
              </a:rPr>
              <a:t> (reddish brown).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00200" y="4191000"/>
            <a:ext cx="4267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400" dirty="0" err="1">
                <a:latin typeface="Comic Sans MS" pitchFamily="66" charset="0"/>
              </a:rPr>
              <a:t>Hauna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unya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saguli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suka</a:t>
            </a:r>
            <a:r>
              <a:rPr lang="en-US" sz="2400" dirty="0">
                <a:latin typeface="Comic Sans MS" pitchFamily="66" charset="0"/>
              </a:rPr>
              <a:t>. </a:t>
            </a:r>
            <a:r>
              <a:rPr lang="en-US" sz="2400" dirty="0" err="1">
                <a:latin typeface="Comic Sans MS" pitchFamily="66" charset="0"/>
              </a:rPr>
              <a:t>Usa</a:t>
            </a:r>
            <a:r>
              <a:rPr lang="en-US" sz="2400" dirty="0">
                <a:latin typeface="Comic Sans MS" pitchFamily="66" charset="0"/>
              </a:rPr>
              <a:t> ka parte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tipaka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napulo</a:t>
            </a:r>
            <a:r>
              <a:rPr lang="en-US" sz="2400" dirty="0">
                <a:latin typeface="Comic Sans MS" pitchFamily="66" charset="0"/>
              </a:rPr>
              <a:t> ka parte </a:t>
            </a:r>
            <a:r>
              <a:rPr lang="en-US" sz="2400" dirty="0" err="1">
                <a:latin typeface="Comic Sans MS" pitchFamily="66" charset="0"/>
              </a:rPr>
              <a:t>nga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suka</a:t>
            </a:r>
            <a:r>
              <a:rPr lang="en-US" sz="2400" dirty="0">
                <a:latin typeface="Comic Sans MS" pitchFamily="66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7608" y="152400"/>
            <a:ext cx="7896392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PROSESO SA PAGHIMO SA </a:t>
            </a:r>
            <a:r>
              <a:rPr lang="en-US" sz="3200" b="1" dirty="0" err="1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Calphos</a:t>
            </a:r>
            <a:r>
              <a:rPr lang="en-US" sz="32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990600"/>
            <a:ext cx="2743200" cy="2667000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softEdge rad="6350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ounded Rectangle 12"/>
          <p:cNvSpPr/>
          <p:nvPr/>
        </p:nvSpPr>
        <p:spPr>
          <a:xfrm>
            <a:off x="6019800" y="3505200"/>
            <a:ext cx="2743200" cy="2286000"/>
          </a:xfrm>
          <a:prstGeom prst="roundRect">
            <a:avLst/>
          </a:prstGeom>
          <a:blipFill rotWithShape="0">
            <a:blip r:embed="rId4" cstate="print"/>
            <a:stretch>
              <a:fillRect/>
            </a:stretch>
          </a:blip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6350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/>
      <p:bldP spid="9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24000" y="762000"/>
            <a:ext cx="2971800" cy="5181600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innerShdw blurRad="63500" dist="50800" dir="81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convex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648200" y="533400"/>
            <a:ext cx="39624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  <a:tab pos="342900" algn="l"/>
                <a:tab pos="685800" algn="l"/>
                <a:tab pos="800100" algn="l"/>
                <a:tab pos="914400" algn="l"/>
                <a:tab pos="1371600" algn="l"/>
                <a:tab pos="1485900" algn="l"/>
                <a:tab pos="3429000" algn="l"/>
              </a:tabLst>
            </a:pP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Isulod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sudlanan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tabuni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Manila paper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unya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higti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guma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dayon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sulati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petsa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paghimo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petsa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pagharvest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  <a:p>
            <a:pPr eaLnBrk="0" hangingPunct="0">
              <a:tabLst>
                <a:tab pos="228600" algn="l"/>
                <a:tab pos="342900" algn="l"/>
                <a:tab pos="685800" algn="l"/>
                <a:tab pos="800100" algn="l"/>
                <a:tab pos="914400" algn="l"/>
                <a:tab pos="1371600" algn="l"/>
                <a:tab pos="1485900" algn="l"/>
                <a:tab pos="3429000" algn="l"/>
              </a:tabLst>
            </a:pP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eaLnBrk="0" hangingPunct="0">
              <a:tabLst>
                <a:tab pos="228600" algn="l"/>
                <a:tab pos="342900" algn="l"/>
                <a:tab pos="685800" algn="l"/>
                <a:tab pos="800100" algn="l"/>
                <a:tab pos="914400" algn="l"/>
                <a:tab pos="1371600" algn="l"/>
                <a:tab pos="1485900" algn="l"/>
                <a:tab pos="3429000" algn="l"/>
              </a:tabLst>
            </a:pP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Ibutang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mangitngit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mabugnaw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lugar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  <a:p>
            <a:pPr eaLnBrk="0" hangingPunct="0">
              <a:tabLst>
                <a:tab pos="228600" algn="l"/>
                <a:tab pos="342900" algn="l"/>
                <a:tab pos="685800" algn="l"/>
                <a:tab pos="800100" algn="l"/>
                <a:tab pos="914400" algn="l"/>
                <a:tab pos="1371600" algn="l"/>
                <a:tab pos="1485900" algn="l"/>
                <a:tab pos="3429000" algn="l"/>
              </a:tabLst>
            </a:pP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eaLnBrk="0" hangingPunct="0">
              <a:tabLst>
                <a:tab pos="228600" algn="l"/>
                <a:tab pos="342900" algn="l"/>
                <a:tab pos="685800" algn="l"/>
                <a:tab pos="800100" algn="l"/>
                <a:tab pos="914400" algn="l"/>
                <a:tab pos="1371600" algn="l"/>
                <a:tab pos="1485900" algn="l"/>
                <a:tab pos="3429000" algn="l"/>
              </a:tabLst>
            </a:pP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Paglabay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tulo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gikan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paghimo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pwede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kining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harbison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  <a:p>
            <a:pPr eaLnBrk="0" hangingPunct="0">
              <a:tabLst>
                <a:tab pos="228600" algn="l"/>
                <a:tab pos="342900" algn="l"/>
                <a:tab pos="685800" algn="l"/>
                <a:tab pos="800100" algn="l"/>
                <a:tab pos="914400" algn="l"/>
                <a:tab pos="1371600" algn="l"/>
                <a:tab pos="1485900" algn="l"/>
                <a:tab pos="3429000" algn="l"/>
              </a:tabLst>
            </a:pP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eaLnBrk="0" hangingPunct="0">
              <a:tabLst>
                <a:tab pos="228600" algn="l"/>
                <a:tab pos="342900" algn="l"/>
                <a:tab pos="685800" algn="l"/>
                <a:tab pos="800100" algn="l"/>
                <a:tab pos="914400" algn="l"/>
                <a:tab pos="1371600" algn="l"/>
                <a:tab pos="1485900" algn="l"/>
                <a:tab pos="3429000" algn="l"/>
              </a:tabLst>
            </a:pP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Sala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ilain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duga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apuya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  <a:p>
            <a:pPr eaLnBrk="0" hangingPunct="0">
              <a:tabLst>
                <a:tab pos="228600" algn="l"/>
                <a:tab pos="342900" algn="l"/>
                <a:tab pos="685800" algn="l"/>
                <a:tab pos="800100" algn="l"/>
                <a:tab pos="914400" algn="l"/>
                <a:tab pos="1371600" algn="l"/>
                <a:tab pos="1485900" algn="l"/>
                <a:tab pos="3429000" algn="l"/>
              </a:tabLst>
            </a:pP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eaLnBrk="0" hangingPunct="0">
              <a:tabLst>
                <a:tab pos="228600" algn="l"/>
                <a:tab pos="342900" algn="l"/>
                <a:tab pos="685800" algn="l"/>
                <a:tab pos="800100" algn="l"/>
                <a:tab pos="914400" algn="l"/>
                <a:tab pos="1371600" algn="l"/>
                <a:tab pos="1485900" algn="l"/>
                <a:tab pos="3429000" algn="l"/>
              </a:tabLst>
            </a:pP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Andam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kining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gamito</a:t>
            </a:r>
            <a:r>
              <a:rPr lang="en-US" sz="2400" dirty="0" err="1">
                <a:solidFill>
                  <a:srgbClr val="FCFEE8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</a:t>
            </a:r>
            <a:r>
              <a:rPr lang="en-US" sz="2400" dirty="0">
                <a:solidFill>
                  <a:srgbClr val="FCFEE8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3600" dirty="0">
              <a:solidFill>
                <a:srgbClr val="FCFEE8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43012" name="Rectangle 1"/>
          <p:cNvSpPr>
            <a:spLocks noChangeArrowheads="1"/>
          </p:cNvSpPr>
          <p:nvPr/>
        </p:nvSpPr>
        <p:spPr bwMode="auto">
          <a:xfrm>
            <a:off x="1981200" y="1524000"/>
            <a:ext cx="63246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371600" algn="l"/>
                <a:tab pos="1485900" algn="l"/>
                <a:tab pos="3429000" algn="l"/>
              </a:tabLst>
            </a:pP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		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matag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2 ka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kutsara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		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Calphos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saguli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				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litro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tubig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6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371600" algn="l"/>
                <a:tab pos="1485900" algn="l"/>
                <a:tab pos="3429000" algn="l"/>
              </a:tabLst>
            </a:pP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		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ibisibis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		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alang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pagpabulak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			</a:t>
            </a:r>
            <a:r>
              <a:rPr lang="en-US" sz="32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pagpabunga</a:t>
            </a: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6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371600" algn="l"/>
                <a:tab pos="1485900" algn="l"/>
                <a:tab pos="3429000" algn="l"/>
              </a:tabLst>
            </a:pPr>
            <a:r>
              <a:rPr lang="en-US" sz="32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		</a:t>
            </a:r>
            <a:r>
              <a:rPr lang="en-US" sz="32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Hayupan</a:t>
            </a:r>
            <a:r>
              <a:rPr lang="en-US" sz="32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32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32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32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lawog</a:t>
            </a:r>
            <a:r>
              <a:rPr lang="en-US" sz="32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32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			</a:t>
            </a:r>
            <a:r>
              <a:rPr lang="en-US" sz="3200" dirty="0" err="1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imnonon</a:t>
            </a:r>
            <a:r>
              <a:rPr lang="en-US" sz="3200" dirty="0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3200" dirty="0" err="1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Labi</a:t>
            </a:r>
            <a:r>
              <a:rPr lang="en-US" sz="3200" dirty="0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3200" dirty="0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3200" dirty="0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buntis</a:t>
            </a:r>
            <a:r>
              <a:rPr lang="en-US" sz="3200" dirty="0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3200" dirty="0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hayupan</a:t>
            </a:r>
            <a:r>
              <a:rPr lang="en-US" sz="3200" dirty="0" smtClean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 </a:t>
            </a:r>
            <a:endParaRPr lang="en-US" sz="4400" dirty="0">
              <a:solidFill>
                <a:srgbClr val="C00000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53253" name="Rectangle 4"/>
          <p:cNvSpPr>
            <a:spLocks noChangeArrowheads="1"/>
          </p:cNvSpPr>
          <p:nvPr/>
        </p:nvSpPr>
        <p:spPr bwMode="auto">
          <a:xfrm>
            <a:off x="1905000" y="457200"/>
            <a:ext cx="6400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tabLst>
                <a:tab pos="342900" algn="l"/>
                <a:tab pos="800100" algn="l"/>
              </a:tabLst>
            </a:pPr>
            <a:r>
              <a:rPr lang="en-US" sz="36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36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6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Paggamit</a:t>
            </a:r>
            <a:r>
              <a:rPr lang="en-US" sz="36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6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36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6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Calphos</a:t>
            </a:r>
            <a:endParaRPr lang="en-US" b="1" dirty="0">
              <a:ea typeface="Times New Roman" pitchFamily="18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4" name="WordArt 7"/>
          <p:cNvSpPr>
            <a:spLocks noChangeArrowheads="1" noChangeShapeType="1" noTextEdit="1"/>
          </p:cNvSpPr>
          <p:nvPr/>
        </p:nvSpPr>
        <p:spPr bwMode="auto">
          <a:xfrm>
            <a:off x="1524000" y="1752600"/>
            <a:ext cx="7234238" cy="2362200"/>
          </a:xfrm>
          <a:prstGeom prst="rect">
            <a:avLst/>
          </a:prstGeom>
          <a:noFill/>
        </p:spPr>
        <p:txBody>
          <a:bodyPr wrap="none" fromWordArt="1" anchor="ctr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balanced" dir="t"/>
            </a:scene3d>
            <a:sp3d extrusionH="101600">
              <a:bevelT w="38100" h="38100"/>
              <a:bevelB w="38100" h="38100"/>
              <a:extrusionClr>
                <a:srgbClr val="00B0F0"/>
              </a:extrusionClr>
              <a:contourClr>
                <a:schemeClr val="tx1">
                  <a:lumMod val="20000"/>
                  <a:lumOff val="8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kern="10" dirty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Oriental Herbal Nutrient </a:t>
            </a:r>
          </a:p>
          <a:p>
            <a:pPr algn="ctr">
              <a:defRPr/>
            </a:pPr>
            <a:r>
              <a:rPr lang="en-US" sz="3600" kern="10" dirty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(OHN)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37892" name="Picture 5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9144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Moderately"/>
            <a:lightRig rig="glow" dir="t">
              <a:rot lat="0" lon="0" rev="4800000"/>
            </a:lightRig>
          </a:scene3d>
          <a:sp3d prstMaterial="matte">
            <a:bevelT w="127000" h="63500" prst="cross"/>
          </a:sp3d>
        </p:spPr>
      </p:pic>
      <p:pic>
        <p:nvPicPr>
          <p:cNvPr id="37893" name="Picture 6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990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Moderately"/>
            <a:lightRig rig="glow" dir="t">
              <a:rot lat="0" lon="0" rev="4800000"/>
            </a:lightRig>
          </a:scene3d>
          <a:sp3d prstMaterial="matte">
            <a:bevelT w="127000" h="63500" prst="cross"/>
          </a:sp3d>
        </p:spPr>
      </p:pic>
      <p:pic>
        <p:nvPicPr>
          <p:cNvPr id="37894" name="Picture 7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3657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Moderately"/>
            <a:lightRig rig="glow" dir="t">
              <a:rot lat="0" lon="0" rev="4800000"/>
            </a:lightRig>
          </a:scene3d>
          <a:sp3d prstMaterial="matte">
            <a:bevelT w="127000" h="63500" prst="cross"/>
          </a:sp3d>
        </p:spPr>
      </p:pic>
      <p:pic>
        <p:nvPicPr>
          <p:cNvPr id="37901" name="Picture 14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3657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Moderately"/>
            <a:lightRig rig="glow" dir="t">
              <a:rot lat="0" lon="0" rev="4800000"/>
            </a:lightRig>
          </a:scene3d>
          <a:sp3d prstMaterial="matte">
            <a:bevelT w="127000" h="63500" prst="cross"/>
          </a:sp3d>
        </p:spPr>
      </p:pic>
      <p:pic>
        <p:nvPicPr>
          <p:cNvPr id="55303" name="Picture 1" descr="D:\jhec\HR FILE\st peter logo 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752600" y="3048000"/>
            <a:ext cx="29718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Comic Sans MS" pitchFamily="66" charset="0"/>
              </a:rPr>
              <a:t>1 kg. Turmeric or Ginger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200" y="3124200"/>
            <a:ext cx="28194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Comic Sans MS" pitchFamily="66" charset="0"/>
              </a:rPr>
              <a:t>2 bottles Beer</a:t>
            </a:r>
          </a:p>
        </p:txBody>
      </p:sp>
      <p:sp>
        <p:nvSpPr>
          <p:cNvPr id="46091" name="TextBox 17"/>
          <p:cNvSpPr txBox="1">
            <a:spLocks noChangeArrowheads="1"/>
          </p:cNvSpPr>
          <p:nvPr/>
        </p:nvSpPr>
        <p:spPr bwMode="auto">
          <a:xfrm>
            <a:off x="1524000" y="5867400"/>
            <a:ext cx="2971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5 bottles Mallorca Gin</a:t>
            </a:r>
          </a:p>
        </p:txBody>
      </p:sp>
      <p:sp>
        <p:nvSpPr>
          <p:cNvPr id="46092" name="TextBox 18"/>
          <p:cNvSpPr txBox="1">
            <a:spLocks noChangeArrowheads="1"/>
          </p:cNvSpPr>
          <p:nvPr/>
        </p:nvSpPr>
        <p:spPr bwMode="auto">
          <a:xfrm>
            <a:off x="5257800" y="5867400"/>
            <a:ext cx="3276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1 kg. </a:t>
            </a:r>
            <a:r>
              <a:rPr lang="en-US" sz="2400" b="1" dirty="0" err="1">
                <a:latin typeface="Comic Sans MS" pitchFamily="66" charset="0"/>
              </a:rPr>
              <a:t>Muscovado</a:t>
            </a:r>
            <a:r>
              <a:rPr lang="en-US" sz="2400" b="1" dirty="0">
                <a:latin typeface="Comic Sans MS" pitchFamily="66" charset="0"/>
              </a:rPr>
              <a:t> Sugar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71600" y="152400"/>
            <a:ext cx="777240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MGA KINAHANGLANON SA PAGHIMO UG OHN: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46091" grpId="0"/>
      <p:bldP spid="4609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56323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28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0"/>
          </a:effectLst>
          <a:scene3d>
            <a:camera prst="perspectiveAbove"/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5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28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0"/>
          </a:effectLst>
          <a:scene3d>
            <a:camera prst="perspectiveAbove"/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6326" name="Text Box 21"/>
          <p:cNvSpPr txBox="1">
            <a:spLocks noChangeArrowheads="1"/>
          </p:cNvSpPr>
          <p:nvPr/>
        </p:nvSpPr>
        <p:spPr bwMode="auto">
          <a:xfrm>
            <a:off x="5715000" y="2514600"/>
            <a:ext cx="3124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Knife and Chopping Board</a:t>
            </a:r>
          </a:p>
        </p:txBody>
      </p:sp>
      <p:sp>
        <p:nvSpPr>
          <p:cNvPr id="56327" name="Text Box 20"/>
          <p:cNvSpPr txBox="1">
            <a:spLocks noChangeArrowheads="1"/>
          </p:cNvSpPr>
          <p:nvPr/>
        </p:nvSpPr>
        <p:spPr bwMode="auto">
          <a:xfrm>
            <a:off x="1828800" y="2514600"/>
            <a:ext cx="2133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Strainer</a:t>
            </a:r>
          </a:p>
        </p:txBody>
      </p:sp>
      <p:pic>
        <p:nvPicPr>
          <p:cNvPr id="16" name="Picture 8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400" y="3505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0"/>
          </a:effectLst>
          <a:scene3d>
            <a:camera prst="perspectiveAbove"/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7" name="Picture 9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2600" y="3505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0"/>
          </a:effectLst>
          <a:scene3d>
            <a:camera prst="perspectiveAbove"/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6330" name="TextBox 19"/>
          <p:cNvSpPr txBox="1">
            <a:spLocks noChangeArrowheads="1"/>
          </p:cNvSpPr>
          <p:nvPr/>
        </p:nvSpPr>
        <p:spPr bwMode="auto">
          <a:xfrm>
            <a:off x="2362200" y="5715000"/>
            <a:ext cx="1143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Pail</a:t>
            </a:r>
          </a:p>
        </p:txBody>
      </p:sp>
      <p:sp>
        <p:nvSpPr>
          <p:cNvPr id="56331" name="TextBox 20"/>
          <p:cNvSpPr txBox="1">
            <a:spLocks noChangeArrowheads="1"/>
          </p:cNvSpPr>
          <p:nvPr/>
        </p:nvSpPr>
        <p:spPr bwMode="auto">
          <a:xfrm>
            <a:off x="6248400" y="5715000"/>
            <a:ext cx="1600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Comic Sans MS" pitchFamily="66" charset="0"/>
              </a:rPr>
              <a:t>Grater</a:t>
            </a:r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6" grpId="0"/>
      <p:bldP spid="56327" grpId="0"/>
      <p:bldP spid="56330" grpId="0"/>
      <p:bldP spid="563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Rounded Rectangle 2"/>
          <p:cNvSpPr/>
          <p:nvPr/>
        </p:nvSpPr>
        <p:spPr>
          <a:xfrm>
            <a:off x="2667000" y="304800"/>
            <a:ext cx="4114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600" b="1" dirty="0" smtClean="0">
                <a:latin typeface="Bookman Old Style" pitchFamily="18" charset="0"/>
              </a:rPr>
              <a:t>CONCOCTIONS</a:t>
            </a:r>
            <a:endParaRPr lang="en-PH" sz="3600" b="1" dirty="0"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1447800"/>
            <a:ext cx="4038600" cy="5105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2800" b="1" dirty="0" smtClean="0">
                <a:latin typeface="Bookman Old Style" pitchFamily="18" charset="0"/>
              </a:rPr>
              <a:t>&gt; Replacement of chemical based fertilizers, pesticides, fungicides, </a:t>
            </a:r>
            <a:r>
              <a:rPr lang="en-PH" sz="2800" b="1" dirty="0" err="1" smtClean="0">
                <a:latin typeface="Bookman Old Style" pitchFamily="18" charset="0"/>
              </a:rPr>
              <a:t>repellants</a:t>
            </a:r>
            <a:r>
              <a:rPr lang="en-PH" sz="2800" b="1" dirty="0" smtClean="0">
                <a:latin typeface="Bookman Old Style" pitchFamily="18" charset="0"/>
              </a:rPr>
              <a:t> chemical based growth enhancers and other synthetic food ingredients for animals and plants.</a:t>
            </a:r>
          </a:p>
          <a:p>
            <a:r>
              <a:rPr lang="en-PH" sz="2800" b="1" dirty="0" smtClean="0">
                <a:latin typeface="Bookman Old Style" pitchFamily="18" charset="0"/>
              </a:rPr>
              <a:t> </a:t>
            </a:r>
            <a:endParaRPr lang="en-PH" sz="2800" b="1" dirty="0"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1447800"/>
            <a:ext cx="4267200" cy="5105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3600" b="1" dirty="0" smtClean="0">
                <a:latin typeface="Bookman Old Style" pitchFamily="18" charset="0"/>
              </a:rPr>
              <a:t>&gt;Done through fermentation where the potency is enhanced by the beneficial micro-organisms.</a:t>
            </a:r>
          </a:p>
          <a:p>
            <a:endParaRPr lang="en-PH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pic>
        <p:nvPicPr>
          <p:cNvPr id="4" name="Picture 14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124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5" name="Picture 11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6" name="Picture 12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softEdge rad="317500"/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7" name="Picture 10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3124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softEdge rad="31750"/>
          </a:effectLst>
          <a:scene3d>
            <a:camera prst="perspectiveContrastingLef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sp>
        <p:nvSpPr>
          <p:cNvPr id="57351" name="Text Box 21"/>
          <p:cNvSpPr txBox="1">
            <a:spLocks noChangeArrowheads="1"/>
          </p:cNvSpPr>
          <p:nvPr/>
        </p:nvSpPr>
        <p:spPr bwMode="auto">
          <a:xfrm>
            <a:off x="2209800" y="2209800"/>
            <a:ext cx="2286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Manila Paper</a:t>
            </a:r>
          </a:p>
        </p:txBody>
      </p:sp>
      <p:sp>
        <p:nvSpPr>
          <p:cNvPr id="57352" name="Text Box 23"/>
          <p:cNvSpPr txBox="1">
            <a:spLocks noChangeArrowheads="1"/>
          </p:cNvSpPr>
          <p:nvPr/>
        </p:nvSpPr>
        <p:spPr bwMode="auto">
          <a:xfrm>
            <a:off x="6019800" y="2209800"/>
            <a:ext cx="2362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Rubber string</a:t>
            </a:r>
          </a:p>
        </p:txBody>
      </p:sp>
      <p:sp>
        <p:nvSpPr>
          <p:cNvPr id="57353" name="Text Box 22"/>
          <p:cNvSpPr txBox="1">
            <a:spLocks noChangeArrowheads="1"/>
          </p:cNvSpPr>
          <p:nvPr/>
        </p:nvSpPr>
        <p:spPr bwMode="auto">
          <a:xfrm>
            <a:off x="1752600" y="5791200"/>
            <a:ext cx="2743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Weighing Scale</a:t>
            </a:r>
          </a:p>
        </p:txBody>
      </p:sp>
      <p:sp>
        <p:nvSpPr>
          <p:cNvPr id="57354" name="Text Box 19"/>
          <p:cNvSpPr txBox="1">
            <a:spLocks noChangeArrowheads="1"/>
          </p:cNvSpPr>
          <p:nvPr/>
        </p:nvSpPr>
        <p:spPr bwMode="auto">
          <a:xfrm>
            <a:off x="5486400" y="5715000"/>
            <a:ext cx="2514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Comic Sans MS" pitchFamily="66" charset="0"/>
              </a:rPr>
              <a:t>1 Mayonnaise Can</a:t>
            </a:r>
          </a:p>
        </p:txBody>
      </p:sp>
      <p:pic>
        <p:nvPicPr>
          <p:cNvPr id="57355" name="Picture 1" descr="D:\jhec\HR FILE\st peter logo 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1" grpId="0"/>
      <p:bldP spid="57352" grpId="0"/>
      <p:bldP spid="57353" grpId="0"/>
      <p:bldP spid="5735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49157" name="TextBox 7"/>
          <p:cNvSpPr txBox="1">
            <a:spLocks noChangeArrowheads="1"/>
          </p:cNvSpPr>
          <p:nvPr/>
        </p:nvSpPr>
        <p:spPr bwMode="auto">
          <a:xfrm>
            <a:off x="4114800" y="4495800"/>
            <a:ext cx="48006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400" dirty="0" err="1">
                <a:latin typeface="Comic Sans MS" pitchFamily="66" charset="0"/>
              </a:rPr>
              <a:t>Tabuni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ug</a:t>
            </a:r>
            <a:r>
              <a:rPr lang="en-US" sz="2400" dirty="0">
                <a:latin typeface="Comic Sans MS" pitchFamily="66" charset="0"/>
              </a:rPr>
              <a:t> Manila paper. </a:t>
            </a:r>
            <a:r>
              <a:rPr lang="en-US" sz="2400" dirty="0" err="1">
                <a:latin typeface="Comic Sans MS" pitchFamily="66" charset="0"/>
              </a:rPr>
              <a:t>Higti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guma</a:t>
            </a:r>
            <a:r>
              <a:rPr lang="en-US" sz="2400" dirty="0">
                <a:latin typeface="Comic Sans MS" pitchFamily="66" charset="0"/>
              </a:rPr>
              <a:t>, </a:t>
            </a:r>
            <a:r>
              <a:rPr lang="en-US" sz="2400" dirty="0" err="1">
                <a:latin typeface="Comic Sans MS" pitchFamily="66" charset="0"/>
              </a:rPr>
              <a:t>unya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sulati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petsa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paghimo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petsa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sa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pagharvest</a:t>
            </a:r>
            <a:r>
              <a:rPr lang="en-US" sz="2400" dirty="0">
                <a:latin typeface="Comic Sans MS" pitchFamily="66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914400"/>
            <a:ext cx="4419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s-ES" sz="24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s-ES" sz="2400" dirty="0" err="1">
                <a:latin typeface="Comic Sans MS" pitchFamily="66" charset="0"/>
              </a:rPr>
              <a:t>Paghiwa</a:t>
            </a:r>
            <a:r>
              <a:rPr lang="es-ES" sz="2400" dirty="0">
                <a:latin typeface="Comic Sans MS" pitchFamily="66" charset="0"/>
              </a:rPr>
              <a:t> </a:t>
            </a:r>
            <a:r>
              <a:rPr lang="es-ES" sz="2400" dirty="0" err="1">
                <a:latin typeface="Comic Sans MS" pitchFamily="66" charset="0"/>
              </a:rPr>
              <a:t>ug</a:t>
            </a:r>
            <a:r>
              <a:rPr lang="es-ES" sz="2400" dirty="0">
                <a:latin typeface="Comic Sans MS" pitchFamily="66" charset="0"/>
              </a:rPr>
              <a:t> </a:t>
            </a:r>
            <a:r>
              <a:rPr lang="es-ES" sz="2400" dirty="0" err="1">
                <a:latin typeface="Comic Sans MS" pitchFamily="66" charset="0"/>
              </a:rPr>
              <a:t>dolaw</a:t>
            </a:r>
            <a:r>
              <a:rPr lang="es-ES" sz="2400" dirty="0">
                <a:latin typeface="Comic Sans MS" pitchFamily="66" charset="0"/>
              </a:rPr>
              <a:t> (1 kilo), mas </a:t>
            </a:r>
            <a:r>
              <a:rPr lang="es-ES" sz="2400" dirty="0" err="1">
                <a:latin typeface="Comic Sans MS" pitchFamily="66" charset="0"/>
              </a:rPr>
              <a:t>gagmay</a:t>
            </a:r>
            <a:r>
              <a:rPr lang="es-ES" sz="2400" dirty="0">
                <a:latin typeface="Comic Sans MS" pitchFamily="66" charset="0"/>
              </a:rPr>
              <a:t> </a:t>
            </a:r>
            <a:r>
              <a:rPr lang="es-ES" sz="2400" dirty="0" err="1">
                <a:latin typeface="Comic Sans MS" pitchFamily="66" charset="0"/>
              </a:rPr>
              <a:t>pagkahiwa</a:t>
            </a:r>
            <a:r>
              <a:rPr lang="es-ES" sz="2400" dirty="0">
                <a:latin typeface="Comic Sans MS" pitchFamily="66" charset="0"/>
              </a:rPr>
              <a:t>, mas </a:t>
            </a:r>
            <a:r>
              <a:rPr lang="es-ES" sz="2400" dirty="0" err="1">
                <a:latin typeface="Comic Sans MS" pitchFamily="66" charset="0"/>
              </a:rPr>
              <a:t>maayo</a:t>
            </a:r>
            <a:r>
              <a:rPr lang="es-ES" sz="2400" dirty="0">
                <a:latin typeface="Comic Sans MS" pitchFamily="66" charset="0"/>
              </a:rPr>
              <a:t>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47800" y="4191000"/>
            <a:ext cx="2743200" cy="2133600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ounded Rectangle 9"/>
          <p:cNvSpPr/>
          <p:nvPr/>
        </p:nvSpPr>
        <p:spPr>
          <a:xfrm>
            <a:off x="6172200" y="609600"/>
            <a:ext cx="2743200" cy="1828800"/>
          </a:xfrm>
          <a:prstGeom prst="roundRect">
            <a:avLst/>
          </a:prstGeom>
          <a:blipFill rotWithShape="0">
            <a:blip r:embed="rId4" cstate="print"/>
            <a:stretch>
              <a:fillRect/>
            </a:stretch>
          </a:blip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ounded Rectangle 10"/>
          <p:cNvSpPr/>
          <p:nvPr/>
        </p:nvSpPr>
        <p:spPr>
          <a:xfrm>
            <a:off x="1524000" y="2209800"/>
            <a:ext cx="2743200" cy="1828800"/>
          </a:xfrm>
          <a:prstGeom prst="roundRect">
            <a:avLst/>
          </a:prstGeom>
          <a:blipFill rotWithShape="0">
            <a:blip r:embed="rId5" cstate="print"/>
            <a:stretch>
              <a:fillRect/>
            </a:stretch>
          </a:blip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perspectiveRelaxedModerately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14400" y="0"/>
            <a:ext cx="854272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PROSESO SA PAGHIMO SA OHN:</a:t>
            </a:r>
          </a:p>
        </p:txBody>
      </p:sp>
      <p:sp>
        <p:nvSpPr>
          <p:cNvPr id="48138" name="Rectangle 11"/>
          <p:cNvSpPr>
            <a:spLocks noChangeArrowheads="1"/>
          </p:cNvSpPr>
          <p:nvPr/>
        </p:nvSpPr>
        <p:spPr bwMode="auto">
          <a:xfrm>
            <a:off x="4419600" y="2590800"/>
            <a:ext cx="4572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err="1">
                <a:latin typeface="Comic Sans MS" pitchFamily="66" charset="0"/>
              </a:rPr>
              <a:t>Saguli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ug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duha</a:t>
            </a:r>
            <a:r>
              <a:rPr lang="en-US" sz="2400" dirty="0">
                <a:latin typeface="Comic Sans MS" pitchFamily="66" charset="0"/>
              </a:rPr>
              <a:t> ka </a:t>
            </a:r>
            <a:r>
              <a:rPr lang="en-US" sz="2400" dirty="0" err="1">
                <a:latin typeface="Comic Sans MS" pitchFamily="66" charset="0"/>
              </a:rPr>
              <a:t>botelya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nga</a:t>
            </a:r>
            <a:r>
              <a:rPr lang="en-US" sz="2400" dirty="0">
                <a:latin typeface="Comic Sans MS" pitchFamily="66" charset="0"/>
              </a:rPr>
              <a:t> beer </a:t>
            </a:r>
            <a:r>
              <a:rPr lang="en-US" sz="2400" dirty="0" err="1">
                <a:latin typeface="Comic Sans MS" pitchFamily="66" charset="0"/>
              </a:rPr>
              <a:t>grande</a:t>
            </a:r>
            <a:r>
              <a:rPr lang="en-US" sz="2400" dirty="0">
                <a:latin typeface="Comic Sans MS" pitchFamily="66" charset="0"/>
              </a:rPr>
              <a:t> o </a:t>
            </a:r>
            <a:r>
              <a:rPr lang="en-US" sz="2400" dirty="0" err="1">
                <a:latin typeface="Comic Sans MS" pitchFamily="66" charset="0"/>
              </a:rPr>
              <a:t>bisan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unsang</a:t>
            </a:r>
            <a:r>
              <a:rPr lang="en-US" sz="2400" dirty="0">
                <a:latin typeface="Comic Sans MS" pitchFamily="66" charset="0"/>
              </a:rPr>
              <a:t> beer.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6" grpId="0"/>
      <p:bldP spid="15" grpId="0"/>
      <p:bldP spid="4813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49156" name="TextBox 7"/>
          <p:cNvSpPr txBox="1">
            <a:spLocks noChangeArrowheads="1"/>
          </p:cNvSpPr>
          <p:nvPr/>
        </p:nvSpPr>
        <p:spPr bwMode="auto">
          <a:xfrm>
            <a:off x="3886200" y="152400"/>
            <a:ext cx="5257800" cy="594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Ibutang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mangitngit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mabugnaw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lugar</a:t>
            </a:r>
            <a:r>
              <a:rPr lang="en-US" sz="2000" dirty="0">
                <a:latin typeface="Comic Sans MS" pitchFamily="66" charset="0"/>
              </a:rPr>
              <a:t>. </a:t>
            </a:r>
            <a:r>
              <a:rPr lang="en-US" sz="2000" dirty="0" err="1">
                <a:latin typeface="Comic Sans MS" pitchFamily="66" charset="0"/>
              </a:rPr>
              <a:t>Paglabay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12 ka </a:t>
            </a:r>
            <a:r>
              <a:rPr lang="en-US" sz="2000" dirty="0" err="1">
                <a:latin typeface="Comic Sans MS" pitchFamily="66" charset="0"/>
              </a:rPr>
              <a:t>oras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gikan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paghimo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saguli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moskovadp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kamay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usa</a:t>
            </a:r>
            <a:r>
              <a:rPr lang="en-US" sz="2000" dirty="0">
                <a:latin typeface="Comic Sans MS" pitchFamily="66" charset="0"/>
              </a:rPr>
              <a:t> ka kilo.</a:t>
            </a:r>
          </a:p>
          <a:p>
            <a:pPr marL="342900" indent="-342900"/>
            <a:endParaRPr lang="en-US" sz="2000" dirty="0">
              <a:latin typeface="Comic Sans MS" pitchFamily="66" charset="0"/>
            </a:endParaRPr>
          </a:p>
          <a:p>
            <a:pPr marL="342900" indent="-342900"/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Tabuni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ibutang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pagbalik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mangitngit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mabugnaw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lugar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/>
            <a:endParaRPr lang="en-US" sz="2000" dirty="0">
              <a:latin typeface="Comic Sans MS" pitchFamily="66" charset="0"/>
            </a:endParaRPr>
          </a:p>
          <a:p>
            <a:pPr marL="342900" indent="-342900"/>
            <a:r>
              <a:rPr lang="en-US" sz="2000" dirty="0">
                <a:latin typeface="Comic Sans MS" pitchFamily="66" charset="0"/>
              </a:rPr>
              <a:t>	Human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usa</a:t>
            </a:r>
            <a:r>
              <a:rPr lang="en-US" sz="2000" dirty="0">
                <a:latin typeface="Comic Sans MS" pitchFamily="66" charset="0"/>
              </a:rPr>
              <a:t> ka </a:t>
            </a:r>
            <a:r>
              <a:rPr lang="en-US" sz="2000" dirty="0" err="1">
                <a:latin typeface="Comic Sans MS" pitchFamily="66" charset="0"/>
              </a:rPr>
              <a:t>semana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saguli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mallorca</a:t>
            </a:r>
            <a:r>
              <a:rPr lang="en-US" sz="2000" dirty="0">
                <a:latin typeface="Comic Sans MS" pitchFamily="66" charset="0"/>
              </a:rPr>
              <a:t> gin.</a:t>
            </a:r>
          </a:p>
          <a:p>
            <a:pPr marL="342900" indent="-342900"/>
            <a:endParaRPr lang="en-US" sz="2000" dirty="0">
              <a:latin typeface="Comic Sans MS" pitchFamily="66" charset="0"/>
            </a:endParaRPr>
          </a:p>
          <a:p>
            <a:pPr marL="342900" indent="-342900"/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Ibutang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pagbalik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mangitngit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mabugnaw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lugar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/>
            <a:endParaRPr lang="en-US" sz="2000" dirty="0">
              <a:latin typeface="Comic Sans MS" pitchFamily="66" charset="0"/>
            </a:endParaRPr>
          </a:p>
          <a:p>
            <a:pPr marL="342900" indent="-342900"/>
            <a:r>
              <a:rPr lang="en-US" sz="2000" dirty="0">
                <a:latin typeface="Comic Sans MS" pitchFamily="66" charset="0"/>
              </a:rPr>
              <a:t>	Human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duha</a:t>
            </a:r>
            <a:r>
              <a:rPr lang="en-US" sz="2000" dirty="0">
                <a:latin typeface="Comic Sans MS" pitchFamily="66" charset="0"/>
              </a:rPr>
              <a:t> ka </a:t>
            </a:r>
            <a:r>
              <a:rPr lang="en-US" sz="2000" dirty="0" err="1">
                <a:latin typeface="Comic Sans MS" pitchFamily="66" charset="0"/>
              </a:rPr>
              <a:t>semana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gikan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sa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pagbutang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mallorca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pwede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harbison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ilain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ang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duga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ug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tinupsan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pPr marL="342900" indent="-342900"/>
            <a:endParaRPr lang="en-US" sz="2000" dirty="0">
              <a:latin typeface="Comic Sans MS" pitchFamily="66" charset="0"/>
            </a:endParaRPr>
          </a:p>
          <a:p>
            <a:pPr marL="342900" indent="-342900"/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err="1">
                <a:latin typeface="Comic Sans MS" pitchFamily="66" charset="0"/>
              </a:rPr>
              <a:t>Pwede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na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kining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gamiton</a:t>
            </a:r>
            <a:r>
              <a:rPr lang="en-US" sz="2000" dirty="0">
                <a:latin typeface="Comic Sans MS" pitchFamily="66" charset="0"/>
              </a:rPr>
              <a:t>.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524000" y="609600"/>
            <a:ext cx="2743200" cy="5867400"/>
          </a:xfrm>
          <a:prstGeom prst="roundRect">
            <a:avLst/>
          </a:prstGeom>
          <a:blipFill rotWithShape="0">
            <a:blip r:embed="rId3" cstate="print"/>
            <a:stretch>
              <a:fillRect/>
            </a:stretch>
          </a:blip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D:\jhec\HR FILE\st peter logo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4788" y="5791200"/>
            <a:ext cx="13192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-381000" y="0"/>
            <a:ext cx="1600200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freezing" dir="t">
              <a:rot lat="0" lon="0" rev="4200000"/>
            </a:lightRig>
          </a:scene3d>
          <a:sp3d extrusionH="76200" contourW="57150" prstMaterial="powder">
            <a:bevelT w="234950" h="69850"/>
            <a:bevelB w="317500" h="50800" prst="coolSlant"/>
            <a:extrusionClr>
              <a:schemeClr val="tx2">
                <a:lumMod val="75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ln w="11430"/>
                <a:solidFill>
                  <a:srgbClr val="4822E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roadway" pitchFamily="82" charset="0"/>
              </a:rPr>
              <a:t>I</a:t>
            </a:r>
            <a:endParaRPr lang="en-US" sz="7200" b="1" dirty="0">
              <a:ln w="50800"/>
              <a:solidFill>
                <a:srgbClr val="4822EA"/>
              </a:solidFill>
              <a:latin typeface="Broadway" pitchFamily="82" charset="0"/>
            </a:endParaRPr>
          </a:p>
        </p:txBody>
      </p:sp>
      <p:sp>
        <p:nvSpPr>
          <p:cNvPr id="50180" name="Rectangle 1"/>
          <p:cNvSpPr>
            <a:spLocks noChangeArrowheads="1"/>
          </p:cNvSpPr>
          <p:nvPr/>
        </p:nvSpPr>
        <p:spPr bwMode="auto">
          <a:xfrm>
            <a:off x="1524000" y="1524000"/>
            <a:ext cx="70866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3200400" algn="l"/>
              </a:tabLst>
            </a:pP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Magamit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direkta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liso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tawo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solidFill>
                <a:srgbClr val="C00000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3200400" algn="l"/>
              </a:tabLst>
            </a:pP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FPJ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Calphos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dayon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ibisibis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tanum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kausa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matag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semana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3200400" algn="l"/>
              </a:tabLst>
            </a:pP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Liso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isagol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FPJ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Calphos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dayon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ihomol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	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liso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3200400" algn="l"/>
              </a:tabLst>
            </a:pP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Liso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dugay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moturok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- 8 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oras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3200400" algn="l"/>
              </a:tabLst>
            </a:pP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Liso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dali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moturok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- 4 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oras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3200400" algn="l"/>
              </a:tabLst>
            </a:pP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duha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kutsara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OHN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saguli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		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litro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tubig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  <a:endParaRPr lang="en-US" sz="1200" dirty="0"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3200400" algn="l"/>
              </a:tabLst>
            </a:pP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Sa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tawo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-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parte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OHN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lima ka 			parte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na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latin typeface="Comic Sans MS" pitchFamily="66" charset="0"/>
                <a:ea typeface="Times New Roman" pitchFamily="18" charset="0"/>
                <a:cs typeface="Tahoma" pitchFamily="34" charset="0"/>
              </a:rPr>
              <a:t>tubig</a:t>
            </a:r>
            <a:r>
              <a:rPr lang="en-US" sz="2400" dirty="0">
                <a:latin typeface="Comic Sans MS" pitchFamily="66" charset="0"/>
                <a:ea typeface="Times New Roman" pitchFamily="18" charset="0"/>
                <a:cs typeface="Tahoma" pitchFamily="34" charset="0"/>
              </a:rPr>
              <a:t>.</a:t>
            </a:r>
          </a:p>
          <a:p>
            <a:pPr algn="just" eaLnBrk="0" hangingPunct="0">
              <a:buFont typeface="Wingdings" pitchFamily="2" charset="2"/>
              <a:buChar char="q"/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3200400" algn="l"/>
              </a:tabLst>
            </a:pP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Sa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hayop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–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kutsara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OHN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usa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ka </a:t>
            </a:r>
          </a:p>
          <a:p>
            <a:pPr algn="just" eaLnBrk="0" hangingPunct="0"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3200400" algn="l"/>
              </a:tabLst>
            </a:pP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  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litro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nga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tubig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(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baboy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manok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,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kanding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og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</a:t>
            </a:r>
          </a:p>
          <a:p>
            <a:pPr algn="just" eaLnBrk="0" hangingPunct="0">
              <a:tabLst>
                <a:tab pos="228600" algn="l"/>
                <a:tab pos="342900" algn="l"/>
                <a:tab pos="685800" algn="l"/>
                <a:tab pos="800100" algn="l"/>
                <a:tab pos="1028700" algn="l"/>
                <a:tab pos="1371600" algn="l"/>
                <a:tab pos="3200400" algn="l"/>
              </a:tabLst>
            </a:pPr>
            <a:r>
              <a:rPr lang="en-US" sz="2400" dirty="0" err="1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Uban</a:t>
            </a: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ea typeface="Times New Roman" pitchFamily="18" charset="0"/>
                <a:cs typeface="Tahoma" pitchFamily="34" charset="0"/>
              </a:rPr>
              <a:t> pa.</a:t>
            </a:r>
            <a:endParaRPr lang="en-US" sz="3600" dirty="0">
              <a:solidFill>
                <a:srgbClr val="C00000"/>
              </a:solidFill>
              <a:latin typeface="Comic Sans MS" pitchFamily="66" charset="0"/>
              <a:ea typeface="Times New Roman" pitchFamily="18" charset="0"/>
              <a:cs typeface="Tahoma" pitchFamily="34" charset="0"/>
            </a:endParaRP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1828800" y="304800"/>
            <a:ext cx="65532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tabLst>
                <a:tab pos="342900" algn="l"/>
                <a:tab pos="800100" algn="l"/>
              </a:tabLst>
            </a:pPr>
            <a:r>
              <a:rPr lang="en-US" sz="32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Ang</a:t>
            </a:r>
            <a:r>
              <a:rPr lang="en-US" sz="32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Paggamit</a:t>
            </a:r>
            <a:r>
              <a:rPr lang="en-US" sz="32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  <a:r>
              <a:rPr lang="en-US" sz="3200" b="1" dirty="0" err="1">
                <a:latin typeface="Tahoma" pitchFamily="34" charset="0"/>
                <a:ea typeface="Times New Roman" pitchFamily="18" charset="0"/>
                <a:cs typeface="Tahoma" pitchFamily="34" charset="0"/>
              </a:rPr>
              <a:t>sa</a:t>
            </a:r>
            <a:r>
              <a:rPr lang="en-US" sz="32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 </a:t>
            </a:r>
          </a:p>
          <a:p>
            <a:pPr algn="ctr" eaLnBrk="0" hangingPunct="0">
              <a:tabLst>
                <a:tab pos="342900" algn="l"/>
                <a:tab pos="800100" algn="l"/>
              </a:tabLst>
            </a:pPr>
            <a:r>
              <a:rPr lang="en-US" sz="3200" b="1" dirty="0">
                <a:latin typeface="Tahoma" pitchFamily="34" charset="0"/>
                <a:ea typeface="Times New Roman" pitchFamily="18" charset="0"/>
                <a:cs typeface="Tahoma" pitchFamily="34" charset="0"/>
              </a:rPr>
              <a:t>Oriental Herbal Nutrient (OHN)</a:t>
            </a:r>
            <a:endParaRPr lang="en-US" sz="1600" b="1" dirty="0">
              <a:ea typeface="Times New Roman" pitchFamily="18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0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Down Ribbon 2"/>
          <p:cNvSpPr/>
          <p:nvPr/>
        </p:nvSpPr>
        <p:spPr>
          <a:xfrm>
            <a:off x="304800" y="533400"/>
            <a:ext cx="8534400" cy="5410200"/>
          </a:xfrm>
          <a:prstGeom prst="ribb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400" b="1" dirty="0" smtClean="0">
                <a:effectLst>
                  <a:outerShdw blurRad="114300" dist="50800" dir="5400000" algn="ctr" rotWithShape="0">
                    <a:srgbClr val="12E845"/>
                  </a:outerShdw>
                </a:effectLst>
                <a:latin typeface="Gill Sans Ultra Bold" pitchFamily="34" charset="0"/>
              </a:rPr>
              <a:t>Fermented Inputs</a:t>
            </a:r>
          </a:p>
          <a:p>
            <a:pPr algn="ctr">
              <a:defRPr/>
            </a:pPr>
            <a:r>
              <a:rPr lang="en-US" sz="4400" b="1" dirty="0" smtClean="0">
                <a:effectLst>
                  <a:outerShdw blurRad="114300" dist="50800" dir="5400000" algn="ctr" rotWithShape="0">
                    <a:srgbClr val="12E845"/>
                  </a:outerShdw>
                </a:effectLst>
                <a:latin typeface="Gill Sans Ultra Bold" pitchFamily="34" charset="0"/>
              </a:rPr>
              <a:t>concoction</a:t>
            </a:r>
            <a:endParaRPr lang="en-PH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Flowchart: Punched Tape 2"/>
          <p:cNvSpPr/>
          <p:nvPr/>
        </p:nvSpPr>
        <p:spPr>
          <a:xfrm>
            <a:off x="685800" y="1295400"/>
            <a:ext cx="7391400" cy="3276600"/>
          </a:xfrm>
          <a:prstGeom prst="flowChartPunchedTap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400" kern="10" dirty="0" smtClean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Indigenous Microorganisms </a:t>
            </a:r>
          </a:p>
          <a:p>
            <a:pPr algn="ctr">
              <a:defRPr/>
            </a:pPr>
            <a:r>
              <a:rPr lang="en-US" sz="4400" kern="10" dirty="0" smtClean="0">
                <a:ln w="12700">
                  <a:solidFill>
                    <a:srgbClr val="CCFFFF"/>
                  </a:solidFill>
                  <a:round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erlin Sans FB Demi" pitchFamily="34" charset="0"/>
              </a:rPr>
              <a:t>(IMO)</a:t>
            </a:r>
            <a:endParaRPr lang="en-US" sz="4400" kern="10" dirty="0">
              <a:ln w="12700">
                <a:solidFill>
                  <a:srgbClr val="CCFFFF"/>
                </a:solidFill>
                <a:round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Berlin Sans FB Dem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791200"/>
            <a:ext cx="8183880" cy="245950"/>
          </a:xfrm>
        </p:spPr>
        <p:txBody>
          <a:bodyPr>
            <a:normAutofit fontScale="90000"/>
          </a:bodyPr>
          <a:lstStyle/>
          <a:p>
            <a:endParaRPr lang="en-PH" dirty="0"/>
          </a:p>
        </p:txBody>
      </p:sp>
      <p:sp>
        <p:nvSpPr>
          <p:cNvPr id="3" name="Rectangle 2"/>
          <p:cNvSpPr/>
          <p:nvPr/>
        </p:nvSpPr>
        <p:spPr>
          <a:xfrm>
            <a:off x="457200" y="0"/>
            <a:ext cx="8153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MGA KINAHANGLANON SA PAGHIMO UG IMO:</a:t>
            </a:r>
            <a:endParaRPr lang="en-US" sz="28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grpSp>
        <p:nvGrpSpPr>
          <p:cNvPr id="4" name="Group 26"/>
          <p:cNvGrpSpPr>
            <a:grpSpLocks/>
          </p:cNvGrpSpPr>
          <p:nvPr/>
        </p:nvGrpSpPr>
        <p:grpSpPr>
          <a:xfrm>
            <a:off x="533400" y="1066800"/>
            <a:ext cx="3200400" cy="2286000"/>
            <a:chOff x="174798" y="1378660"/>
            <a:chExt cx="1393031" cy="1384264"/>
          </a:xfr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perspectiveContrastingRightFacing"/>
            <a:lightRig rig="threeP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174798" y="1378660"/>
              <a:ext cx="1393031" cy="1384264"/>
            </a:xfrm>
            <a:prstGeom prst="roundRect">
              <a:avLst>
                <a:gd name="adj" fmla="val 10000"/>
              </a:avLst>
            </a:prstGeom>
            <a:blipFill rotWithShape="0">
              <a:blip r:embed="rId2" cstate="print"/>
              <a:stretch>
                <a:fillRect/>
              </a:stretch>
            </a:blipFill>
            <a:sp3d extrusionH="76200">
              <a:bevelT w="165100" prst="coolSlant"/>
              <a:extrusionClr>
                <a:schemeClr val="tx2">
                  <a:lumMod val="60000"/>
                  <a:lumOff val="40000"/>
                </a:schemeClr>
              </a:extrusionClr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215342" y="1419204"/>
              <a:ext cx="1311943" cy="1303176"/>
            </a:xfrm>
            <a:prstGeom prst="rect">
              <a:avLst/>
            </a:prstGeom>
            <a:sp3d extrusionH="76200">
              <a:bevelT w="165100" prst="coolSlant"/>
              <a:extrusionClr>
                <a:schemeClr val="tx2">
                  <a:lumMod val="60000"/>
                  <a:lumOff val="40000"/>
                </a:schemeClr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65100" tIns="123825" rIns="165100" bIns="123825" spcCol="1270" anchor="ctr"/>
            <a:lstStyle/>
            <a:p>
              <a:pPr algn="ctr" defTabSz="28892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6500"/>
                <a:t> </a:t>
              </a:r>
            </a:p>
          </p:txBody>
        </p:sp>
      </p:grpSp>
      <p:sp>
        <p:nvSpPr>
          <p:cNvPr id="7" name="Left Arrow 6"/>
          <p:cNvSpPr/>
          <p:nvPr/>
        </p:nvSpPr>
        <p:spPr>
          <a:xfrm>
            <a:off x="3733800" y="1219200"/>
            <a:ext cx="3124200" cy="1295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Comic Sans MS" pitchFamily="66" charset="0"/>
              </a:rPr>
              <a:t>2 bamboo tube receptacles</a:t>
            </a:r>
            <a:endParaRPr lang="en-US" sz="2400" b="1" dirty="0">
              <a:latin typeface="Comic Sans MS" pitchFamily="66" charset="0"/>
            </a:endParaRPr>
          </a:p>
        </p:txBody>
      </p:sp>
      <p:pic>
        <p:nvPicPr>
          <p:cNvPr id="8" name="Picture 8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2514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perspectiveContrastingLeftFacing"/>
            <a:lightRig rig="threePt" dir="t"/>
          </a:scene3d>
          <a:sp3d>
            <a:bevelT w="165100" prst="coolSlant"/>
          </a:sp3d>
        </p:spPr>
      </p:pic>
      <p:sp>
        <p:nvSpPr>
          <p:cNvPr id="9" name="Right Arrow 8"/>
          <p:cNvSpPr/>
          <p:nvPr/>
        </p:nvSpPr>
        <p:spPr>
          <a:xfrm>
            <a:off x="3429000" y="2971800"/>
            <a:ext cx="2667000" cy="1143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3200" b="1" dirty="0" smtClean="0">
                <a:solidFill>
                  <a:srgbClr val="FF0000"/>
                </a:solidFill>
                <a:latin typeface="Comic Sans MS" pitchFamily="66" charset="0"/>
              </a:rPr>
              <a:t>1 kg. Rice</a:t>
            </a:r>
            <a:endParaRPr lang="en-US" sz="32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0" name="Picture 10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8862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perspectiveContrastingRightFacing"/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</p:pic>
      <p:sp>
        <p:nvSpPr>
          <p:cNvPr id="11" name="Left Arrow 10"/>
          <p:cNvSpPr/>
          <p:nvPr/>
        </p:nvSpPr>
        <p:spPr>
          <a:xfrm>
            <a:off x="3505200" y="4495800"/>
            <a:ext cx="2590800" cy="121920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omic Sans MS" pitchFamily="66" charset="0"/>
              </a:rPr>
              <a:t>½ kg. </a:t>
            </a:r>
            <a:r>
              <a:rPr lang="en-US" sz="2000" b="1" dirty="0" err="1" smtClean="0">
                <a:latin typeface="Comic Sans MS" pitchFamily="66" charset="0"/>
              </a:rPr>
              <a:t>Muscovado</a:t>
            </a:r>
            <a:r>
              <a:rPr lang="en-US" sz="2000" b="1" dirty="0" smtClean="0">
                <a:latin typeface="Comic Sans MS" pitchFamily="66" charset="0"/>
              </a:rPr>
              <a:t> Sugar</a:t>
            </a:r>
            <a:endParaRPr lang="en-US" sz="20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8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" name="Picture 9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4384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31750"/>
          </a:effectLst>
          <a:scene3d>
            <a:camera prst="perspectiveContrastingLef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pic>
        <p:nvPicPr>
          <p:cNvPr id="5" name="Picture 10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386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  <a:scene3d>
            <a:camera prst="perspectiveContrastingRightFacing"/>
            <a:lightRig rig="soft" dir="t">
              <a:rot lat="0" lon="0" rev="0"/>
            </a:lightRig>
          </a:scene3d>
          <a:sp3d contourW="44450" prstMaterial="matte">
            <a:bevelT w="63500" h="63500" prst="coolSlant"/>
            <a:contourClr>
              <a:srgbClr val="FFFFFF"/>
            </a:contourClr>
          </a:sp3d>
        </p:spPr>
      </p:pic>
      <p:sp>
        <p:nvSpPr>
          <p:cNvPr id="6" name="Flowchart: Punched Tape 5"/>
          <p:cNvSpPr/>
          <p:nvPr/>
        </p:nvSpPr>
        <p:spPr>
          <a:xfrm>
            <a:off x="4724400" y="533400"/>
            <a:ext cx="3429000" cy="1338072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Comic Sans MS" pitchFamily="66" charset="0"/>
              </a:rPr>
              <a:t>Plastic cellophane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7" name="Flowchart: Punched Tape 6"/>
          <p:cNvSpPr/>
          <p:nvPr/>
        </p:nvSpPr>
        <p:spPr>
          <a:xfrm>
            <a:off x="2895600" y="2743200"/>
            <a:ext cx="3124200" cy="1338072"/>
          </a:xfrm>
          <a:prstGeom prst="flowChartPunchedTap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en-US" sz="2800" b="1" dirty="0" smtClean="0">
                <a:latin typeface="Comic Sans MS" pitchFamily="66" charset="0"/>
              </a:rPr>
              <a:t>1 sq. ft. Screen Wire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743200" y="4572000"/>
            <a:ext cx="3200400" cy="1600200"/>
          </a:xfrm>
          <a:prstGeom prst="flowChartPunchedTap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>
              <a:spcBef>
                <a:spcPct val="50000"/>
              </a:spcBef>
            </a:pPr>
            <a:r>
              <a:rPr lang="en-US" sz="3100" dirty="0" smtClean="0">
                <a:latin typeface="Comic Sans MS" pitchFamily="66" charset="0"/>
              </a:rPr>
              <a:t>1 Mayonnaise Can</a:t>
            </a:r>
            <a:r>
              <a:rPr lang="en-US" sz="2800" dirty="0" smtClean="0">
                <a:latin typeface="Comic Sans MS" pitchFamily="66" charset="0"/>
              </a:rPr>
              <a:t/>
            </a:r>
            <a:br>
              <a:rPr lang="en-US" sz="2800" dirty="0" smtClean="0">
                <a:latin typeface="Comic Sans MS" pitchFamily="66" charset="0"/>
              </a:rPr>
            </a:br>
            <a:endParaRPr lang="en-US" sz="2800" b="1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280</TotalTime>
  <Words>1119</Words>
  <Application>Microsoft Office PowerPoint</Application>
  <PresentationFormat>On-screen Show (4:3)</PresentationFormat>
  <Paragraphs>478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Aspect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1 Mayonnaise Can 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Weighing Scale 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COD</dc:creator>
  <cp:lastModifiedBy>Jun Villamor</cp:lastModifiedBy>
  <cp:revision>37</cp:revision>
  <dcterms:created xsi:type="dcterms:W3CDTF">2015-03-02T07:00:44Z</dcterms:created>
  <dcterms:modified xsi:type="dcterms:W3CDTF">2017-07-01T09:46:20Z</dcterms:modified>
</cp:coreProperties>
</file>